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slides/slide94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83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slides/slide90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Default Extension="vsdx" ContentType="application/vnd.ms-visio.drawing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s/slide79.xml" ContentType="application/vnd.openxmlformats-officedocument.presentationml.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68.xml" ContentType="application/vnd.openxmlformats-officedocument.presentationml.slide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slides/slide9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s/slide71.xml" ContentType="application/vnd.openxmlformats-officedocument.presentationml.slide+xml"/>
  <Override PartName="/ppt/slides/slide80.xml" ContentType="application/vnd.openxmlformats-officedocument.presentationml.slide+xml"/>
  <Override PartName="/ppt/slides/slide82.xml" ContentType="application/vnd.openxmlformats-officedocument.presentationml.slide+xml"/>
  <Override PartName="/ppt/slides/slide91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Default Extension="emf" ContentType="image/x-emf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  <Default Extension="vml" ContentType="application/vnd.openxmlformats-officedocument.vmlDrawing"/>
  <Default Extension="gif" ContentType="image/gif"/>
  <Override PartName="/ppt/slides/slide89.xml" ContentType="application/vnd.openxmlformats-officedocument.presentationml.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slides/slide78.xml" ContentType="application/vnd.openxmlformats-officedocument.presentationml.slide+xml"/>
  <Override PartName="/ppt/slides/slide87.xml" ContentType="application/vnd.openxmlformats-officedocument.presentationml.slide+xml"/>
  <Override PartName="/ppt/handoutMasters/handoutMaster1.xml" ContentType="application/vnd.openxmlformats-officedocument.presentationml.handoutMaster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85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s/slide92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16" r:id="rId1"/>
  </p:sldMasterIdLst>
  <p:notesMasterIdLst>
    <p:notesMasterId r:id="rId96"/>
  </p:notesMasterIdLst>
  <p:handoutMasterIdLst>
    <p:handoutMasterId r:id="rId97"/>
  </p:handoutMasterIdLst>
  <p:sldIdLst>
    <p:sldId id="256" r:id="rId2"/>
    <p:sldId id="486" r:id="rId3"/>
    <p:sldId id="557" r:id="rId4"/>
    <p:sldId id="508" r:id="rId5"/>
    <p:sldId id="555" r:id="rId6"/>
    <p:sldId id="485" r:id="rId7"/>
    <p:sldId id="468" r:id="rId8"/>
    <p:sldId id="479" r:id="rId9"/>
    <p:sldId id="480" r:id="rId10"/>
    <p:sldId id="561" r:id="rId11"/>
    <p:sldId id="563" r:id="rId12"/>
    <p:sldId id="570" r:id="rId13"/>
    <p:sldId id="600" r:id="rId14"/>
    <p:sldId id="602" r:id="rId15"/>
    <p:sldId id="565" r:id="rId16"/>
    <p:sldId id="566" r:id="rId17"/>
    <p:sldId id="571" r:id="rId18"/>
    <p:sldId id="567" r:id="rId19"/>
    <p:sldId id="568" r:id="rId20"/>
    <p:sldId id="569" r:id="rId21"/>
    <p:sldId id="497" r:id="rId22"/>
    <p:sldId id="559" r:id="rId23"/>
    <p:sldId id="574" r:id="rId24"/>
    <p:sldId id="575" r:id="rId25"/>
    <p:sldId id="576" r:id="rId26"/>
    <p:sldId id="500" r:id="rId27"/>
    <p:sldId id="501" r:id="rId28"/>
    <p:sldId id="505" r:id="rId29"/>
    <p:sldId id="506" r:id="rId30"/>
    <p:sldId id="498" r:id="rId31"/>
    <p:sldId id="503" r:id="rId32"/>
    <p:sldId id="605" r:id="rId33"/>
    <p:sldId id="484" r:id="rId34"/>
    <p:sldId id="487" r:id="rId35"/>
    <p:sldId id="488" r:id="rId36"/>
    <p:sldId id="489" r:id="rId37"/>
    <p:sldId id="490" r:id="rId38"/>
    <p:sldId id="492" r:id="rId39"/>
    <p:sldId id="493" r:id="rId40"/>
    <p:sldId id="606" r:id="rId41"/>
    <p:sldId id="494" r:id="rId42"/>
    <p:sldId id="495" r:id="rId43"/>
    <p:sldId id="482" r:id="rId44"/>
    <p:sldId id="604" r:id="rId45"/>
    <p:sldId id="578" r:id="rId46"/>
    <p:sldId id="510" r:id="rId47"/>
    <p:sldId id="511" r:id="rId48"/>
    <p:sldId id="512" r:id="rId49"/>
    <p:sldId id="513" r:id="rId50"/>
    <p:sldId id="514" r:id="rId51"/>
    <p:sldId id="515" r:id="rId52"/>
    <p:sldId id="516" r:id="rId53"/>
    <p:sldId id="581" r:id="rId54"/>
    <p:sldId id="520" r:id="rId55"/>
    <p:sldId id="521" r:id="rId56"/>
    <p:sldId id="522" r:id="rId57"/>
    <p:sldId id="523" r:id="rId58"/>
    <p:sldId id="525" r:id="rId59"/>
    <p:sldId id="582" r:id="rId60"/>
    <p:sldId id="546" r:id="rId61"/>
    <p:sldId id="547" r:id="rId62"/>
    <p:sldId id="530" r:id="rId63"/>
    <p:sldId id="531" r:id="rId64"/>
    <p:sldId id="532" r:id="rId65"/>
    <p:sldId id="533" r:id="rId66"/>
    <p:sldId id="535" r:id="rId67"/>
    <p:sldId id="536" r:id="rId68"/>
    <p:sldId id="579" r:id="rId69"/>
    <p:sldId id="580" r:id="rId70"/>
    <p:sldId id="538" r:id="rId71"/>
    <p:sldId id="539" r:id="rId72"/>
    <p:sldId id="583" r:id="rId73"/>
    <p:sldId id="577" r:id="rId74"/>
    <p:sldId id="556" r:id="rId75"/>
    <p:sldId id="584" r:id="rId76"/>
    <p:sldId id="585" r:id="rId77"/>
    <p:sldId id="588" r:id="rId78"/>
    <p:sldId id="591" r:id="rId79"/>
    <p:sldId id="592" r:id="rId80"/>
    <p:sldId id="593" r:id="rId81"/>
    <p:sldId id="590" r:id="rId82"/>
    <p:sldId id="594" r:id="rId83"/>
    <p:sldId id="608" r:id="rId84"/>
    <p:sldId id="609" r:id="rId85"/>
    <p:sldId id="603" r:id="rId86"/>
    <p:sldId id="597" r:id="rId87"/>
    <p:sldId id="595" r:id="rId88"/>
    <p:sldId id="607" r:id="rId89"/>
    <p:sldId id="596" r:id="rId90"/>
    <p:sldId id="598" r:id="rId91"/>
    <p:sldId id="599" r:id="rId92"/>
    <p:sldId id="601" r:id="rId93"/>
    <p:sldId id="610" r:id="rId94"/>
    <p:sldId id="611" r:id="rId95"/>
  </p:sldIdLst>
  <p:sldSz cx="9144000" cy="6858000" type="screen4x3"/>
  <p:notesSz cx="6881813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928">
          <p15:clr>
            <a:srgbClr val="A4A3A4"/>
          </p15:clr>
        </p15:guide>
        <p15:guide id="2" pos="216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9EDF4"/>
    <a:srgbClr val="D0D8E8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28" autoAdjust="0"/>
    <p:restoredTop sz="89093" autoAdjust="0"/>
  </p:normalViewPr>
  <p:slideViewPr>
    <p:cSldViewPr snapToGrid="0">
      <p:cViewPr>
        <p:scale>
          <a:sx n="33" d="100"/>
          <a:sy n="33" d="100"/>
        </p:scale>
        <p:origin x="-2640" y="-95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7" d="100"/>
          <a:sy n="57" d="100"/>
        </p:scale>
        <p:origin x="-2520" y="-96"/>
      </p:cViewPr>
      <p:guideLst>
        <p:guide orient="horz" pos="2928"/>
        <p:guide pos="2168"/>
      </p:guideLst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97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viewProps" Target="viewProps.xml"/><Relationship Id="rId10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2119" cy="464820"/>
          </a:xfrm>
          <a:prstGeom prst="rect">
            <a:avLst/>
          </a:prstGeom>
        </p:spPr>
        <p:txBody>
          <a:bodyPr vert="horz" lIns="92446" tIns="46223" rIns="92446" bIns="46223" rtlCol="0"/>
          <a:lstStyle>
            <a:lvl1pPr algn="l">
              <a:defRPr sz="1200"/>
            </a:lvl1pPr>
          </a:lstStyle>
          <a:p>
            <a:r>
              <a:rPr lang="en-US" smtClean="0"/>
              <a:t>Christo Wilson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98102" y="0"/>
            <a:ext cx="2982119" cy="464820"/>
          </a:xfrm>
          <a:prstGeom prst="rect">
            <a:avLst/>
          </a:prstGeom>
        </p:spPr>
        <p:txBody>
          <a:bodyPr vert="horz" lIns="92446" tIns="46223" rIns="92446" bIns="46223" rtlCol="0"/>
          <a:lstStyle>
            <a:lvl1pPr algn="r">
              <a:defRPr sz="1200"/>
            </a:lvl1pPr>
          </a:lstStyle>
          <a:p>
            <a:r>
              <a:rPr lang="en-US" smtClean="0"/>
              <a:t>8/22/2012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2982119" cy="464820"/>
          </a:xfrm>
          <a:prstGeom prst="rect">
            <a:avLst/>
          </a:prstGeom>
        </p:spPr>
        <p:txBody>
          <a:bodyPr vert="horz" lIns="92446" tIns="46223" rIns="92446" bIns="46223" rtlCol="0" anchor="b"/>
          <a:lstStyle>
            <a:lvl1pPr algn="l">
              <a:defRPr sz="1200"/>
            </a:lvl1pPr>
          </a:lstStyle>
          <a:p>
            <a:r>
              <a:rPr lang="en-US" smtClean="0"/>
              <a:t>Defense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98102" y="8829967"/>
            <a:ext cx="2982119" cy="464820"/>
          </a:xfrm>
          <a:prstGeom prst="rect">
            <a:avLst/>
          </a:prstGeom>
        </p:spPr>
        <p:txBody>
          <a:bodyPr vert="horz" lIns="92446" tIns="46223" rIns="92446" bIns="46223" rtlCol="0" anchor="b"/>
          <a:lstStyle>
            <a:lvl1pPr algn="r">
              <a:defRPr sz="1200"/>
            </a:lvl1pPr>
          </a:lstStyle>
          <a:p>
            <a:fld id="{03CF3CE8-99B9-4E0D-8156-BD8D62DE6A2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4282499058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2119" cy="464820"/>
          </a:xfrm>
          <a:prstGeom prst="rect">
            <a:avLst/>
          </a:prstGeom>
        </p:spPr>
        <p:txBody>
          <a:bodyPr vert="horz" lIns="92446" tIns="46223" rIns="92446" bIns="46223" rtlCol="0"/>
          <a:lstStyle>
            <a:lvl1pPr algn="l">
              <a:defRPr sz="1200"/>
            </a:lvl1pPr>
          </a:lstStyle>
          <a:p>
            <a:r>
              <a:rPr lang="en-US" smtClean="0"/>
              <a:t>Christo Wilson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98102" y="0"/>
            <a:ext cx="2982119" cy="464820"/>
          </a:xfrm>
          <a:prstGeom prst="rect">
            <a:avLst/>
          </a:prstGeom>
        </p:spPr>
        <p:txBody>
          <a:bodyPr vert="horz" lIns="92446" tIns="46223" rIns="92446" bIns="46223" rtlCol="0"/>
          <a:lstStyle>
            <a:lvl1pPr algn="r">
              <a:defRPr sz="1200"/>
            </a:lvl1pPr>
          </a:lstStyle>
          <a:p>
            <a:r>
              <a:rPr lang="en-US" smtClean="0"/>
              <a:t>8/22/2012</a:t>
            </a:r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176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446" tIns="46223" rIns="92446" bIns="46223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8182" y="4415790"/>
            <a:ext cx="5505450" cy="4183380"/>
          </a:xfrm>
          <a:prstGeom prst="rect">
            <a:avLst/>
          </a:prstGeom>
        </p:spPr>
        <p:txBody>
          <a:bodyPr vert="horz" lIns="92446" tIns="46223" rIns="92446" bIns="46223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2982119" cy="464820"/>
          </a:xfrm>
          <a:prstGeom prst="rect">
            <a:avLst/>
          </a:prstGeom>
        </p:spPr>
        <p:txBody>
          <a:bodyPr vert="horz" lIns="92446" tIns="46223" rIns="92446" bIns="46223" rtlCol="0" anchor="b"/>
          <a:lstStyle>
            <a:lvl1pPr algn="l">
              <a:defRPr sz="1200"/>
            </a:lvl1pPr>
          </a:lstStyle>
          <a:p>
            <a:r>
              <a:rPr lang="en-US" smtClean="0"/>
              <a:t>Defense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98102" y="8829967"/>
            <a:ext cx="2982119" cy="464820"/>
          </a:xfrm>
          <a:prstGeom prst="rect">
            <a:avLst/>
          </a:prstGeom>
        </p:spPr>
        <p:txBody>
          <a:bodyPr vert="horz" lIns="92446" tIns="46223" rIns="92446" bIns="46223" rtlCol="0" anchor="b"/>
          <a:lstStyle>
            <a:lvl1pPr algn="r">
              <a:defRPr sz="1200"/>
            </a:lvl1pPr>
          </a:lstStyle>
          <a:p>
            <a:fld id="{77FBF96E-C445-4FF1-86A3-96F5585B6DB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432190809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FBF96E-C445-4FF1-86A3-96F5585B6DBD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en-US" dirty="0" smtClean="0"/>
              <a:t>8/22/2012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Defense</a:t>
            </a:r>
            <a:endParaRPr lang="en-US" dirty="0"/>
          </a:p>
        </p:txBody>
      </p:sp>
      <p:sp>
        <p:nvSpPr>
          <p:cNvPr id="7" name="Header Placeholder 6"/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r>
              <a:rPr lang="en-US" dirty="0" smtClean="0"/>
              <a:t>Christo Wilson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6206059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2007</a:t>
            </a:r>
            <a:endParaRPr lang="zh-CN" altLang="en-US" dirty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Christo Wilson</a:t>
            </a:r>
            <a:endParaRPr lang="en-US"/>
          </a:p>
        </p:txBody>
      </p:sp>
      <p:sp>
        <p:nvSpPr>
          <p:cNvPr id="5" name="日期占位符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en-US" smtClean="0"/>
              <a:t>8/22/2012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Defense</a:t>
            </a:r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7FBF96E-C445-4FF1-86A3-96F5585B6DBD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B9EA5-CE9A-4950-A80C-5ADF06B45BB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6959229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B9EA5-CE9A-4950-A80C-5ADF06B45BB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8765983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B9EA5-CE9A-4950-A80C-5ADF06B45BB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5940848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12EB4-D0E8-4F8B-893A-5E3D1ED48D01}" type="datetimeFigureOut">
              <a:rPr lang="en-US" smtClean="0"/>
              <a:pPr/>
              <a:t>3/1/2016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B9EA5-CE9A-4950-A80C-5ADF06B45B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6834845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12EB4-D0E8-4F8B-893A-5E3D1ED48D01}" type="datetimeFigureOut">
              <a:rPr lang="en-US" smtClean="0"/>
              <a:pPr/>
              <a:t>3/1/2016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B9EA5-CE9A-4950-A80C-5ADF06B45BB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7722325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B9EA5-CE9A-4950-A80C-5ADF06B45BB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0146000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B9EA5-CE9A-4950-A80C-5ADF06B45BB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8297858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B9EA5-CE9A-4950-A80C-5ADF06B45BB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8882340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B9EA5-CE9A-4950-A80C-5ADF06B45BB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885221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B9EA5-CE9A-4950-A80C-5ADF06B45BB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963026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B9EA5-CE9A-4950-A80C-5ADF06B45BB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2957043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F12EB4-D0E8-4F8B-893A-5E3D1ED48D01}" type="datetimeFigureOut">
              <a:rPr lang="en-US" smtClean="0"/>
              <a:pPr/>
              <a:t>3/1/2016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3B9EA5-CE9A-4950-A80C-5ADF06B45B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6444570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7" r:id="rId1"/>
    <p:sldLayoutId id="2147483818" r:id="rId2"/>
    <p:sldLayoutId id="2147483819" r:id="rId3"/>
    <p:sldLayoutId id="2147483820" r:id="rId4"/>
    <p:sldLayoutId id="2147483821" r:id="rId5"/>
    <p:sldLayoutId id="2147483822" r:id="rId6"/>
    <p:sldLayoutId id="2147483823" r:id="rId7"/>
    <p:sldLayoutId id="2147483824" r:id="rId8"/>
    <p:sldLayoutId id="2147483825" r:id="rId9"/>
    <p:sldLayoutId id="2147483826" r:id="rId10"/>
    <p:sldLayoutId id="2147483827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13" Type="http://schemas.openxmlformats.org/officeDocument/2006/relationships/image" Target="../media/image19.png"/><Relationship Id="rId3" Type="http://schemas.openxmlformats.org/officeDocument/2006/relationships/image" Target="../media/image9.jpeg"/><Relationship Id="rId7" Type="http://schemas.openxmlformats.org/officeDocument/2006/relationships/image" Target="../media/image13.jpeg"/><Relationship Id="rId12" Type="http://schemas.openxmlformats.org/officeDocument/2006/relationships/image" Target="../media/image18.png"/><Relationship Id="rId2" Type="http://schemas.openxmlformats.org/officeDocument/2006/relationships/image" Target="../media/image8.jpeg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jpeg"/><Relationship Id="rId15" Type="http://schemas.openxmlformats.org/officeDocument/2006/relationships/image" Target="../media/image21.png"/><Relationship Id="rId10" Type="http://schemas.openxmlformats.org/officeDocument/2006/relationships/image" Target="../media/image16.jpeg"/><Relationship Id="rId4" Type="http://schemas.openxmlformats.org/officeDocument/2006/relationships/image" Target="../media/image10.jpeg"/><Relationship Id="rId9" Type="http://schemas.openxmlformats.org/officeDocument/2006/relationships/image" Target="../media/image15.png"/><Relationship Id="rId14" Type="http://schemas.openxmlformats.org/officeDocument/2006/relationships/image" Target="../media/image20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7" Type="http://schemas.openxmlformats.org/officeDocument/2006/relationships/image" Target="../media/image39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jpeg"/><Relationship Id="rId5" Type="http://schemas.openxmlformats.org/officeDocument/2006/relationships/image" Target="../media/image10.jpeg"/><Relationship Id="rId4" Type="http://schemas.openxmlformats.org/officeDocument/2006/relationships/image" Target="../media/image19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__111111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gif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799" y="1143000"/>
            <a:ext cx="7395883" cy="1828800"/>
          </a:xfrm>
        </p:spPr>
        <p:txBody>
          <a:bodyPr>
            <a:normAutofit/>
          </a:bodyPr>
          <a:lstStyle/>
          <a:p>
            <a:r>
              <a:rPr lang="en-US" sz="6000" cap="none" dirty="0" smtClean="0"/>
              <a:t>Linux Kernel</a:t>
            </a:r>
            <a:endParaRPr lang="en-US" sz="4900" cap="none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tx1"/>
                </a:solidFill>
              </a:rPr>
              <a:t>Lecture 2: </a:t>
            </a:r>
          </a:p>
          <a:p>
            <a:r>
              <a:rPr lang="en-US" b="1" dirty="0" smtClean="0">
                <a:solidFill>
                  <a:schemeClr val="tx1"/>
                </a:solidFill>
              </a:rPr>
              <a:t>Hardware, CPUs, and a Basic Operating System</a:t>
            </a:r>
            <a:r>
              <a:rPr lang="en-US" altLang="zh-CN" b="1" dirty="0" smtClean="0">
                <a:solidFill>
                  <a:schemeClr val="tx1"/>
                </a:solidFill>
              </a:rPr>
              <a:t>, Linux Intro</a:t>
            </a:r>
            <a:endParaRPr lang="en-US" b="1" dirty="0" smtClean="0">
              <a:solidFill>
                <a:schemeClr val="tx1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673360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30630"/>
            <a:ext cx="8229600" cy="827314"/>
          </a:xfrm>
        </p:spPr>
        <p:txBody>
          <a:bodyPr>
            <a:normAutofit/>
          </a:bodyPr>
          <a:lstStyle/>
          <a:p>
            <a:r>
              <a:rPr lang="en-US" dirty="0" smtClean="0"/>
              <a:t>Basic CPU Layout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12058" y="146721"/>
            <a:ext cx="1244597" cy="1733145"/>
          </a:xfrm>
          <a:prstGeom prst="rect">
            <a:avLst/>
          </a:prstGeom>
          <a:solidFill>
            <a:schemeClr val="accent4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Main Memory</a:t>
            </a:r>
            <a:endParaRPr lang="en-US" sz="2000" dirty="0"/>
          </a:p>
        </p:txBody>
      </p:sp>
      <p:sp>
        <p:nvSpPr>
          <p:cNvPr id="6" name="Left-Right Arrow 5"/>
          <p:cNvSpPr/>
          <p:nvPr/>
        </p:nvSpPr>
        <p:spPr>
          <a:xfrm>
            <a:off x="1654619" y="965468"/>
            <a:ext cx="7157535" cy="849086"/>
          </a:xfrm>
          <a:prstGeom prst="leftRightArrow">
            <a:avLst/>
          </a:prstGeom>
          <a:solidFill>
            <a:schemeClr val="tx2"/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System Bus</a:t>
            </a:r>
            <a:endParaRPr lang="en-US" sz="2000" dirty="0"/>
          </a:p>
        </p:txBody>
      </p:sp>
      <p:sp>
        <p:nvSpPr>
          <p:cNvPr id="7" name="Rectangle 6"/>
          <p:cNvSpPr/>
          <p:nvPr/>
        </p:nvSpPr>
        <p:spPr>
          <a:xfrm>
            <a:off x="402771" y="2106385"/>
            <a:ext cx="8294915" cy="456655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55171" y="2316457"/>
            <a:ext cx="8011885" cy="426744"/>
          </a:xfrm>
          <a:prstGeom prst="rect">
            <a:avLst/>
          </a:prstGeom>
          <a:solidFill>
            <a:schemeClr val="accent4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L1 (and L2, L3) Cache</a:t>
            </a:r>
            <a:endParaRPr lang="en-US" sz="2000" dirty="0"/>
          </a:p>
        </p:txBody>
      </p:sp>
      <p:sp>
        <p:nvSpPr>
          <p:cNvPr id="9" name="Rectangle 8"/>
          <p:cNvSpPr/>
          <p:nvPr/>
        </p:nvSpPr>
        <p:spPr>
          <a:xfrm>
            <a:off x="555172" y="3802876"/>
            <a:ext cx="1349829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Instruction Fetch</a:t>
            </a:r>
            <a:endParaRPr lang="en-US" sz="2000" dirty="0"/>
          </a:p>
        </p:txBody>
      </p:sp>
      <p:sp>
        <p:nvSpPr>
          <p:cNvPr id="10" name="Rectangle 9"/>
          <p:cNvSpPr/>
          <p:nvPr/>
        </p:nvSpPr>
        <p:spPr>
          <a:xfrm>
            <a:off x="555172" y="5633360"/>
            <a:ext cx="1349829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Decode</a:t>
            </a:r>
            <a:endParaRPr lang="en-US" sz="2000" dirty="0"/>
          </a:p>
        </p:txBody>
      </p:sp>
      <p:sp>
        <p:nvSpPr>
          <p:cNvPr id="11" name="Rectangle 10"/>
          <p:cNvSpPr/>
          <p:nvPr/>
        </p:nvSpPr>
        <p:spPr>
          <a:xfrm>
            <a:off x="2832994" y="6090560"/>
            <a:ext cx="5734063" cy="4952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Control Unit</a:t>
            </a:r>
            <a:endParaRPr lang="en-US" sz="2000" dirty="0"/>
          </a:p>
        </p:txBody>
      </p:sp>
      <p:sp>
        <p:nvSpPr>
          <p:cNvPr id="12" name="Rectangle 11"/>
          <p:cNvSpPr/>
          <p:nvPr/>
        </p:nvSpPr>
        <p:spPr>
          <a:xfrm>
            <a:off x="2626160" y="3953073"/>
            <a:ext cx="1132114" cy="1076005"/>
          </a:xfrm>
          <a:prstGeom prst="rect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Floating Point (FPU)</a:t>
            </a:r>
            <a:endParaRPr lang="en-US" sz="2000" dirty="0"/>
          </a:p>
        </p:txBody>
      </p:sp>
      <p:sp>
        <p:nvSpPr>
          <p:cNvPr id="13" name="Rectangle 12"/>
          <p:cNvSpPr/>
          <p:nvPr/>
        </p:nvSpPr>
        <p:spPr>
          <a:xfrm>
            <a:off x="3916112" y="3953072"/>
            <a:ext cx="1344387" cy="1076005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Arithmetic and Logic (ALU)</a:t>
            </a:r>
            <a:endParaRPr lang="en-US" sz="2000" dirty="0"/>
          </a:p>
        </p:txBody>
      </p:sp>
      <p:sp>
        <p:nvSpPr>
          <p:cNvPr id="15" name="Rectangle 14"/>
          <p:cNvSpPr/>
          <p:nvPr/>
        </p:nvSpPr>
        <p:spPr>
          <a:xfrm>
            <a:off x="5423787" y="3953073"/>
            <a:ext cx="1344387" cy="1076005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Arithmetic and Logic (ALU)</a:t>
            </a:r>
            <a:endParaRPr lang="en-US" sz="2000" dirty="0"/>
          </a:p>
        </p:txBody>
      </p:sp>
      <p:sp>
        <p:nvSpPr>
          <p:cNvPr id="16" name="Down Arrow 15"/>
          <p:cNvSpPr/>
          <p:nvPr/>
        </p:nvSpPr>
        <p:spPr>
          <a:xfrm>
            <a:off x="2626175" y="1681841"/>
            <a:ext cx="718457" cy="569299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Down Arrow 16"/>
          <p:cNvSpPr/>
          <p:nvPr/>
        </p:nvSpPr>
        <p:spPr>
          <a:xfrm>
            <a:off x="870857" y="2850435"/>
            <a:ext cx="718457" cy="850708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Down Arrow 17"/>
          <p:cNvSpPr/>
          <p:nvPr/>
        </p:nvSpPr>
        <p:spPr>
          <a:xfrm>
            <a:off x="870857" y="4833257"/>
            <a:ext cx="718457" cy="734787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own Arrow 18"/>
          <p:cNvSpPr/>
          <p:nvPr/>
        </p:nvSpPr>
        <p:spPr>
          <a:xfrm rot="16200000">
            <a:off x="1996735" y="5844820"/>
            <a:ext cx="718457" cy="687423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7434943" y="3953071"/>
            <a:ext cx="1132114" cy="1076005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Registers</a:t>
            </a:r>
            <a:endParaRPr lang="en-US" sz="2000" dirty="0"/>
          </a:p>
        </p:txBody>
      </p:sp>
      <p:sp>
        <p:nvSpPr>
          <p:cNvPr id="21" name="Up Arrow 20"/>
          <p:cNvSpPr/>
          <p:nvPr/>
        </p:nvSpPr>
        <p:spPr>
          <a:xfrm>
            <a:off x="2985403" y="5113565"/>
            <a:ext cx="672197" cy="892629"/>
          </a:xfrm>
          <a:prstGeom prst="up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Up Arrow 21"/>
          <p:cNvSpPr/>
          <p:nvPr/>
        </p:nvSpPr>
        <p:spPr>
          <a:xfrm>
            <a:off x="4252206" y="5113565"/>
            <a:ext cx="672197" cy="892629"/>
          </a:xfrm>
          <a:prstGeom prst="up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Up Arrow 22"/>
          <p:cNvSpPr/>
          <p:nvPr/>
        </p:nvSpPr>
        <p:spPr>
          <a:xfrm>
            <a:off x="5759872" y="5113565"/>
            <a:ext cx="672197" cy="892629"/>
          </a:xfrm>
          <a:prstGeom prst="up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Up Arrow 26"/>
          <p:cNvSpPr/>
          <p:nvPr/>
        </p:nvSpPr>
        <p:spPr>
          <a:xfrm>
            <a:off x="2969100" y="2921132"/>
            <a:ext cx="672197" cy="892629"/>
          </a:xfrm>
          <a:prstGeom prst="up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Up Arrow 27"/>
          <p:cNvSpPr/>
          <p:nvPr/>
        </p:nvSpPr>
        <p:spPr>
          <a:xfrm>
            <a:off x="4235903" y="2921132"/>
            <a:ext cx="672197" cy="892629"/>
          </a:xfrm>
          <a:prstGeom prst="up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Up Arrow 28"/>
          <p:cNvSpPr/>
          <p:nvPr/>
        </p:nvSpPr>
        <p:spPr>
          <a:xfrm>
            <a:off x="5743569" y="2921132"/>
            <a:ext cx="672197" cy="892629"/>
          </a:xfrm>
          <a:prstGeom prst="up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Down Arrow 29"/>
          <p:cNvSpPr/>
          <p:nvPr/>
        </p:nvSpPr>
        <p:spPr>
          <a:xfrm rot="5400000">
            <a:off x="6874305" y="4545419"/>
            <a:ext cx="455642" cy="491462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Down Arrow 31"/>
          <p:cNvSpPr/>
          <p:nvPr/>
        </p:nvSpPr>
        <p:spPr>
          <a:xfrm rot="16200000">
            <a:off x="6922488" y="3935163"/>
            <a:ext cx="455642" cy="491462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Down Arrow 32"/>
          <p:cNvSpPr/>
          <p:nvPr/>
        </p:nvSpPr>
        <p:spPr>
          <a:xfrm rot="10800000">
            <a:off x="5697309" y="1681841"/>
            <a:ext cx="718457" cy="569299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250319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19" grpId="0" animBg="1"/>
      <p:bldP spid="21" grpId="0" animBg="1"/>
      <p:bldP spid="22" grpId="0" animBg="1"/>
      <p:bldP spid="23" grpId="0" animBg="1"/>
      <p:bldP spid="27" grpId="0" animBg="1"/>
      <p:bldP spid="28" grpId="0" animBg="1"/>
      <p:bldP spid="29" grpId="0" animBg="1"/>
      <p:bldP spid="30" grpId="0" animBg="1"/>
      <p:bldP spid="32" grpId="0" animBg="1"/>
      <p:bldP spid="3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Registers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82480"/>
            <a:ext cx="8545286" cy="5399314"/>
          </a:xfrm>
        </p:spPr>
        <p:txBody>
          <a:bodyPr/>
          <a:lstStyle/>
          <a:p>
            <a:r>
              <a:rPr lang="en-US" dirty="0" smtClean="0"/>
              <a:t>Storage built in to the CPU</a:t>
            </a:r>
          </a:p>
          <a:p>
            <a:pPr lvl="1"/>
            <a:r>
              <a:rPr lang="en-US" dirty="0" smtClean="0"/>
              <a:t>Can hold values or pointers</a:t>
            </a:r>
          </a:p>
          <a:p>
            <a:pPr lvl="1"/>
            <a:r>
              <a:rPr lang="en-US" dirty="0" smtClean="0"/>
              <a:t>Instructions operate directly on registers</a:t>
            </a:r>
          </a:p>
          <a:p>
            <a:pPr lvl="1"/>
            <a:r>
              <a:rPr lang="en-US" dirty="0" smtClean="0"/>
              <a:t>Things from memory can be loaded into registers…</a:t>
            </a:r>
          </a:p>
          <a:p>
            <a:pPr lvl="1"/>
            <a:r>
              <a:rPr lang="en-US" dirty="0" smtClean="0"/>
              <a:t>… or things in registers can be moved to memory</a:t>
            </a:r>
          </a:p>
          <a:p>
            <a:r>
              <a:rPr lang="en-US" dirty="0" smtClean="0"/>
              <a:t>Some registers have special functions</a:t>
            </a:r>
          </a:p>
          <a:p>
            <a:pPr lvl="1"/>
            <a:r>
              <a:rPr lang="en-US" dirty="0" smtClean="0"/>
              <a:t>Pointing to the current instruction in memory</a:t>
            </a:r>
          </a:p>
          <a:p>
            <a:pPr lvl="1"/>
            <a:r>
              <a:rPr lang="en-US" dirty="0" smtClean="0"/>
              <a:t>Pointing to the top of the stack</a:t>
            </a:r>
          </a:p>
          <a:p>
            <a:pPr lvl="1"/>
            <a:r>
              <a:rPr lang="en-US" dirty="0" smtClean="0"/>
              <a:t>Configuring low-level CPU features</a:t>
            </a:r>
          </a:p>
          <a:p>
            <a:pPr lvl="1"/>
            <a:r>
              <a:rPr lang="en-US" dirty="0" smtClean="0"/>
              <a:t>Etc.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B9EA5-CE9A-4950-A80C-5ADF06B45BB8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706094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Storage Hierarchy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4280" y="6091522"/>
            <a:ext cx="20751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Larger / Slower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44280" y="1269150"/>
            <a:ext cx="21348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Smaller / Faster</a:t>
            </a:r>
            <a:endParaRPr lang="en-US" sz="2400" dirty="0"/>
          </a:p>
        </p:txBody>
      </p:sp>
      <p:sp>
        <p:nvSpPr>
          <p:cNvPr id="8" name="Up-Down Arrow 7"/>
          <p:cNvSpPr/>
          <p:nvPr/>
        </p:nvSpPr>
        <p:spPr>
          <a:xfrm>
            <a:off x="570306" y="1730815"/>
            <a:ext cx="620485" cy="4360707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3941775" y="1890250"/>
            <a:ext cx="1520575" cy="5584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CPU Registers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623276" y="2544703"/>
            <a:ext cx="2157572" cy="5584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CPU L1/L2/L3 Cache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2937476" y="3199156"/>
            <a:ext cx="3529172" cy="5584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Main Memory (RAM)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2306900" y="3853609"/>
            <a:ext cx="4790325" cy="5584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Solid State Drive (SSD)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888228" y="4508062"/>
            <a:ext cx="5627669" cy="5584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Hard Drive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545971" y="5162515"/>
            <a:ext cx="6312183" cy="5584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Tape Drive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589142" y="1989455"/>
            <a:ext cx="546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1KB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880243" y="2639249"/>
            <a:ext cx="1034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1 - 32MB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6481640" y="3289043"/>
            <a:ext cx="1099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4 - 256GB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7160442" y="3948155"/>
            <a:ext cx="1370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32 GB – 1 TB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7581621" y="4602608"/>
            <a:ext cx="1487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512 GB – 4 TB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7936147" y="5257061"/>
            <a:ext cx="930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 – 8 TB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585162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B9EA5-CE9A-4950-A80C-5ADF06B45BB8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3892" y="409516"/>
            <a:ext cx="8396672" cy="62343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sz="3600" dirty="0" smtClean="0"/>
              <a:t>Future Computing Arch: Nonvolatile Memory</a:t>
            </a:r>
            <a:br>
              <a:rPr lang="en-US" altLang="zh-CN" sz="3600" dirty="0" smtClean="0"/>
            </a:br>
            <a:r>
              <a:rPr lang="en-US" altLang="zh-CN" sz="3600" dirty="0" smtClean="0">
                <a:solidFill>
                  <a:srgbClr val="FF0000"/>
                </a:solidFill>
              </a:rPr>
              <a:t>10TB  2017</a:t>
            </a:r>
            <a:endParaRPr lang="zh-CN" altLang="en-US" sz="3600" dirty="0">
              <a:solidFill>
                <a:srgbClr val="FF000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B9EA5-CE9A-4950-A80C-5ADF06B45BB8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3859" y="1281839"/>
            <a:ext cx="8512219" cy="53330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x86 Registers (32 bit)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3286" y="1230084"/>
            <a:ext cx="8817428" cy="5540828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General purpose registers</a:t>
            </a:r>
          </a:p>
          <a:p>
            <a:pPr lvl="1"/>
            <a:r>
              <a:rPr lang="en-US" dirty="0" smtClean="0"/>
              <a:t>EAX, EBX, ECX, EDX</a:t>
            </a:r>
          </a:p>
          <a:p>
            <a:pPr lvl="1"/>
            <a:r>
              <a:rPr lang="en-US" dirty="0" smtClean="0"/>
              <a:t>Used for pretty much anything</a:t>
            </a:r>
          </a:p>
          <a:p>
            <a:r>
              <a:rPr lang="en-US" dirty="0" smtClean="0"/>
              <a:t>Stack registers</a:t>
            </a:r>
          </a:p>
          <a:p>
            <a:pPr lvl="1"/>
            <a:r>
              <a:rPr lang="en-US" dirty="0" smtClean="0"/>
              <a:t>ESP: Points to the top of the stack</a:t>
            </a:r>
          </a:p>
          <a:p>
            <a:pPr lvl="2"/>
            <a:r>
              <a:rPr lang="en-US" dirty="0" smtClean="0"/>
              <a:t>The stack grows down, so this is the lowest address</a:t>
            </a:r>
          </a:p>
          <a:p>
            <a:pPr lvl="1"/>
            <a:r>
              <a:rPr lang="en-US" dirty="0" smtClean="0"/>
              <a:t>EBP: Points to the bottom of the current stack frame</a:t>
            </a:r>
          </a:p>
          <a:p>
            <a:pPr lvl="2"/>
            <a:r>
              <a:rPr lang="en-US" dirty="0" smtClean="0"/>
              <a:t>Not strictly necessary, may be used as a general purpose register</a:t>
            </a:r>
          </a:p>
          <a:p>
            <a:r>
              <a:rPr lang="en-US" dirty="0" smtClean="0"/>
              <a:t>Other registers</a:t>
            </a:r>
          </a:p>
          <a:p>
            <a:pPr lvl="1"/>
            <a:r>
              <a:rPr lang="en-US" dirty="0" smtClean="0"/>
              <a:t>EIP: Points to the currently executing instruction</a:t>
            </a:r>
          </a:p>
          <a:p>
            <a:pPr lvl="1"/>
            <a:r>
              <a:rPr lang="en-US" dirty="0" smtClean="0"/>
              <a:t>EFLAGS: Bit vector of flags</a:t>
            </a:r>
          </a:p>
          <a:p>
            <a:pPr lvl="2"/>
            <a:r>
              <a:rPr lang="en-US" dirty="0" smtClean="0"/>
              <a:t>Stores things like carry (after addition), equals zero (after a comparison), etc.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B9EA5-CE9A-4950-A80C-5ADF06B45BB8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714982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Register Layout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7766" y="1426028"/>
            <a:ext cx="8736748" cy="1621969"/>
          </a:xfrm>
        </p:spPr>
        <p:txBody>
          <a:bodyPr>
            <a:normAutofit/>
          </a:bodyPr>
          <a:lstStyle/>
          <a:p>
            <a:r>
              <a:rPr lang="en-US" dirty="0" smtClean="0"/>
              <a:t>x86 has gone through 16, 32, and 64 bit versions</a:t>
            </a:r>
          </a:p>
          <a:p>
            <a:r>
              <a:rPr lang="en-US" dirty="0" smtClean="0"/>
              <a:t>Registers can be addressed in whole or in part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B9EA5-CE9A-4950-A80C-5ADF06B45BB8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426036" y="2873822"/>
            <a:ext cx="7217229" cy="849085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RAX</a:t>
            </a:r>
            <a:endParaRPr lang="en-US" sz="3200" dirty="0"/>
          </a:p>
        </p:txBody>
      </p:sp>
      <p:sp>
        <p:nvSpPr>
          <p:cNvPr id="7" name="Rectangle 6"/>
          <p:cNvSpPr/>
          <p:nvPr/>
        </p:nvSpPr>
        <p:spPr>
          <a:xfrm>
            <a:off x="5034650" y="3624936"/>
            <a:ext cx="3608615" cy="8490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EAX</a:t>
            </a:r>
            <a:endParaRPr lang="en-US" sz="3200" dirty="0"/>
          </a:p>
        </p:txBody>
      </p:sp>
      <p:sp>
        <p:nvSpPr>
          <p:cNvPr id="8" name="Rectangle 7"/>
          <p:cNvSpPr/>
          <p:nvPr/>
        </p:nvSpPr>
        <p:spPr>
          <a:xfrm>
            <a:off x="6838957" y="4354275"/>
            <a:ext cx="1804308" cy="84908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AX</a:t>
            </a:r>
            <a:endParaRPr lang="en-US" sz="3200" dirty="0"/>
          </a:p>
        </p:txBody>
      </p:sp>
      <p:sp>
        <p:nvSpPr>
          <p:cNvPr id="9" name="Rectangle 8"/>
          <p:cNvSpPr/>
          <p:nvPr/>
        </p:nvSpPr>
        <p:spPr>
          <a:xfrm>
            <a:off x="6838957" y="5116279"/>
            <a:ext cx="902154" cy="84908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AH</a:t>
            </a:r>
            <a:endParaRPr lang="en-US" sz="3200" dirty="0"/>
          </a:p>
        </p:txBody>
      </p:sp>
      <p:sp>
        <p:nvSpPr>
          <p:cNvPr id="10" name="Rectangle 9"/>
          <p:cNvSpPr/>
          <p:nvPr/>
        </p:nvSpPr>
        <p:spPr>
          <a:xfrm>
            <a:off x="7741111" y="5116279"/>
            <a:ext cx="902154" cy="84908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AL</a:t>
            </a:r>
            <a:endParaRPr lang="en-US" sz="3200" dirty="0"/>
          </a:p>
        </p:txBody>
      </p:sp>
      <p:sp>
        <p:nvSpPr>
          <p:cNvPr id="11" name="TextBox 10"/>
          <p:cNvSpPr txBox="1"/>
          <p:nvPr/>
        </p:nvSpPr>
        <p:spPr>
          <a:xfrm>
            <a:off x="233081" y="3036754"/>
            <a:ext cx="11641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 dirty="0" smtClean="0"/>
              <a:t>64 bits</a:t>
            </a:r>
            <a:endParaRPr lang="en-US" sz="2800" dirty="0"/>
          </a:p>
        </p:txBody>
      </p:sp>
      <p:sp>
        <p:nvSpPr>
          <p:cNvPr id="12" name="TextBox 11"/>
          <p:cNvSpPr txBox="1"/>
          <p:nvPr/>
        </p:nvSpPr>
        <p:spPr>
          <a:xfrm>
            <a:off x="3841695" y="3787868"/>
            <a:ext cx="11641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 dirty="0" smtClean="0"/>
              <a:t>32 bits</a:t>
            </a:r>
            <a:endParaRPr lang="en-US" sz="2800" dirty="0"/>
          </a:p>
        </p:txBody>
      </p:sp>
      <p:sp>
        <p:nvSpPr>
          <p:cNvPr id="13" name="TextBox 12"/>
          <p:cNvSpPr txBox="1"/>
          <p:nvPr/>
        </p:nvSpPr>
        <p:spPr>
          <a:xfrm>
            <a:off x="5674856" y="4517207"/>
            <a:ext cx="11641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 dirty="0" smtClean="0"/>
              <a:t>16 bits</a:t>
            </a:r>
            <a:endParaRPr lang="en-US" sz="2800" dirty="0"/>
          </a:p>
        </p:txBody>
      </p:sp>
      <p:sp>
        <p:nvSpPr>
          <p:cNvPr id="14" name="TextBox 13"/>
          <p:cNvSpPr txBox="1"/>
          <p:nvPr/>
        </p:nvSpPr>
        <p:spPr>
          <a:xfrm>
            <a:off x="3841695" y="5279211"/>
            <a:ext cx="29972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 smtClean="0"/>
              <a:t>8 bit high and low</a:t>
            </a:r>
            <a:endParaRPr lang="en-US" sz="2800" dirty="0"/>
          </a:p>
        </p:txBody>
      </p:sp>
    </p:spTree>
    <p:extLst>
      <p:ext uri="{BB962C8B-B14F-4D97-AF65-F5344CB8AC3E}">
        <p14:creationId xmlns="" xmlns:p14="http://schemas.microsoft.com/office/powerpoint/2010/main" val="273379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</a:t>
            </a:r>
            <a:r>
              <a:rPr lang="en-US" dirty="0" smtClean="0"/>
              <a:t>86 Assembly Examples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8394405" cy="4525963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arenR"/>
              <a:tabLst>
                <a:tab pos="3827463" algn="l"/>
              </a:tabLst>
            </a:pPr>
            <a:r>
              <a:rPr lang="en-US" sz="2800" dirty="0" smtClean="0"/>
              <a:t> </a:t>
            </a:r>
            <a:r>
              <a:rPr lang="en-US" sz="2800" dirty="0" err="1" smtClean="0">
                <a:solidFill>
                  <a:schemeClr val="bg1">
                    <a:lumMod val="50000"/>
                  </a:schemeClr>
                </a:solidFill>
              </a:rPr>
              <a:t>mov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800" dirty="0" err="1" smtClean="0">
                <a:solidFill>
                  <a:schemeClr val="bg1">
                    <a:lumMod val="50000"/>
                  </a:schemeClr>
                </a:solidFill>
              </a:rPr>
              <a:t>eax</a:t>
            </a:r>
            <a:r>
              <a:rPr lang="en-US" sz="2800" dirty="0" smtClean="0"/>
              <a:t>, </a:t>
            </a:r>
            <a:r>
              <a:rPr lang="en-US" sz="2800" dirty="0" smtClean="0">
                <a:solidFill>
                  <a:schemeClr val="accent2"/>
                </a:solidFill>
              </a:rPr>
              <a:t>0x00ABCDE</a:t>
            </a:r>
            <a:r>
              <a:rPr lang="en-US" sz="2800" dirty="0" smtClean="0"/>
              <a:t>	</a:t>
            </a:r>
            <a:r>
              <a:rPr lang="en-US" sz="2800" dirty="0" smtClean="0">
                <a:solidFill>
                  <a:schemeClr val="accent3"/>
                </a:solidFill>
              </a:rPr>
              <a:t>; move 32-bit value to EAX</a:t>
            </a:r>
          </a:p>
          <a:p>
            <a:pPr marL="514350" indent="-514350">
              <a:buFont typeface="+mj-lt"/>
              <a:buAutoNum type="arabicParenR"/>
              <a:tabLst>
                <a:tab pos="3827463" algn="l"/>
              </a:tabLst>
            </a:pPr>
            <a:r>
              <a:rPr lang="en-US" sz="2800" dirty="0" smtClean="0"/>
              <a:t> </a:t>
            </a:r>
            <a:r>
              <a:rPr lang="en-US" sz="2800" dirty="0" err="1" smtClean="0">
                <a:solidFill>
                  <a:schemeClr val="bg1">
                    <a:lumMod val="50000"/>
                  </a:schemeClr>
                </a:solidFill>
              </a:rPr>
              <a:t>mov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 ax</a:t>
            </a:r>
            <a:r>
              <a:rPr lang="en-US" sz="2800" dirty="0" smtClean="0"/>
              <a:t>, </a:t>
            </a:r>
            <a:r>
              <a:rPr lang="en-US" sz="2800" dirty="0" smtClean="0">
                <a:solidFill>
                  <a:schemeClr val="accent2"/>
                </a:solidFill>
              </a:rPr>
              <a:t>0xABCD</a:t>
            </a:r>
            <a:r>
              <a:rPr lang="en-US" sz="2800" dirty="0" smtClean="0"/>
              <a:t>	</a:t>
            </a:r>
            <a:r>
              <a:rPr lang="en-US" sz="2800" dirty="0" smtClean="0">
                <a:solidFill>
                  <a:schemeClr val="accent3"/>
                </a:solidFill>
              </a:rPr>
              <a:t>; move 16-bit value to AX</a:t>
            </a:r>
          </a:p>
          <a:p>
            <a:pPr marL="514350" indent="-514350">
              <a:buFont typeface="+mj-lt"/>
              <a:buAutoNum type="arabicParenR"/>
              <a:tabLst>
                <a:tab pos="3827463" algn="l"/>
              </a:tabLst>
            </a:pPr>
            <a:r>
              <a:rPr lang="en-US" sz="2800" dirty="0" smtClean="0"/>
              <a:t> </a:t>
            </a:r>
            <a:r>
              <a:rPr lang="en-US" sz="2800" dirty="0" err="1" smtClean="0">
                <a:solidFill>
                  <a:schemeClr val="bg1">
                    <a:lumMod val="50000"/>
                  </a:schemeClr>
                </a:solidFill>
              </a:rPr>
              <a:t>mov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 ah</a:t>
            </a:r>
            <a:r>
              <a:rPr lang="en-US" sz="2800" dirty="0" smtClean="0"/>
              <a:t>, </a:t>
            </a:r>
            <a:r>
              <a:rPr lang="en-US" sz="2800" dirty="0" smtClean="0">
                <a:solidFill>
                  <a:schemeClr val="accent2"/>
                </a:solidFill>
              </a:rPr>
              <a:t>0xAB</a:t>
            </a:r>
            <a:r>
              <a:rPr lang="en-US" sz="2800" dirty="0" smtClean="0"/>
              <a:t>	</a:t>
            </a:r>
          </a:p>
          <a:p>
            <a:pPr marL="514350" indent="-514350">
              <a:buFont typeface="+mj-lt"/>
              <a:buAutoNum type="arabicParenR"/>
              <a:tabLst>
                <a:tab pos="3827463" algn="l"/>
              </a:tabLst>
            </a:pPr>
            <a:r>
              <a:rPr lang="en-US" sz="2800" dirty="0" smtClean="0"/>
              <a:t> </a:t>
            </a:r>
            <a:r>
              <a:rPr lang="en-US" sz="2800" dirty="0" err="1" smtClean="0">
                <a:solidFill>
                  <a:schemeClr val="bg1">
                    <a:lumMod val="50000"/>
                  </a:schemeClr>
                </a:solidFill>
              </a:rPr>
              <a:t>mov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 al</a:t>
            </a:r>
            <a:r>
              <a:rPr lang="en-US" sz="2800" dirty="0" smtClean="0"/>
              <a:t>, </a:t>
            </a:r>
            <a:r>
              <a:rPr lang="en-US" sz="2800" dirty="0" smtClean="0">
                <a:solidFill>
                  <a:schemeClr val="accent2"/>
                </a:solidFill>
              </a:rPr>
              <a:t>0xCD</a:t>
            </a:r>
            <a:r>
              <a:rPr lang="en-US" sz="2800" dirty="0" smtClean="0"/>
              <a:t>	</a:t>
            </a:r>
            <a:r>
              <a:rPr lang="en-US" sz="2800" dirty="0" smtClean="0">
                <a:solidFill>
                  <a:schemeClr val="accent3"/>
                </a:solidFill>
              </a:rPr>
              <a:t>; 3) + 4) are equivalent to 2)</a:t>
            </a:r>
          </a:p>
          <a:p>
            <a:pPr marL="514350" indent="-514350">
              <a:buFont typeface="+mj-lt"/>
              <a:buAutoNum type="arabicParenR"/>
              <a:tabLst>
                <a:tab pos="3827463" algn="l"/>
              </a:tabLst>
            </a:pPr>
            <a:r>
              <a:rPr lang="en-US" sz="2800" dirty="0" smtClean="0"/>
              <a:t> 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add </a:t>
            </a:r>
            <a:r>
              <a:rPr lang="en-US" sz="2800" dirty="0" err="1" smtClean="0">
                <a:solidFill>
                  <a:schemeClr val="bg1">
                    <a:lumMod val="50000"/>
                  </a:schemeClr>
                </a:solidFill>
              </a:rPr>
              <a:t>eax</a:t>
            </a:r>
            <a:r>
              <a:rPr lang="en-US" sz="2800" dirty="0" smtClean="0"/>
              <a:t>, </a:t>
            </a:r>
            <a:r>
              <a:rPr lang="en-US" sz="2800" dirty="0" err="1" smtClean="0">
                <a:solidFill>
                  <a:schemeClr val="bg1">
                    <a:lumMod val="50000"/>
                  </a:schemeClr>
                </a:solidFill>
              </a:rPr>
              <a:t>ebx</a:t>
            </a:r>
            <a:r>
              <a:rPr lang="en-US" sz="2800" dirty="0" smtClean="0"/>
              <a:t>	</a:t>
            </a:r>
            <a:r>
              <a:rPr lang="en-US" sz="2800" dirty="0" smtClean="0">
                <a:solidFill>
                  <a:schemeClr val="accent3"/>
                </a:solidFill>
              </a:rPr>
              <a:t>; result stored in EAX</a:t>
            </a:r>
          </a:p>
          <a:p>
            <a:pPr marL="514350" indent="-514350">
              <a:buFont typeface="+mj-lt"/>
              <a:buAutoNum type="arabicParenR"/>
              <a:tabLst>
                <a:tab pos="3827463" algn="l"/>
              </a:tabLst>
            </a:pPr>
            <a:r>
              <a:rPr lang="en-US" sz="2800" dirty="0" smtClean="0"/>
              <a:t> </a:t>
            </a:r>
            <a:r>
              <a:rPr lang="en-US" sz="2800" dirty="0" err="1" smtClean="0">
                <a:solidFill>
                  <a:schemeClr val="bg1">
                    <a:lumMod val="50000"/>
                  </a:schemeClr>
                </a:solidFill>
              </a:rPr>
              <a:t>mov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800" dirty="0" err="1" smtClean="0">
                <a:solidFill>
                  <a:schemeClr val="bg1">
                    <a:lumMod val="50000"/>
                  </a:schemeClr>
                </a:solidFill>
              </a:rPr>
              <a:t>edx</a:t>
            </a:r>
            <a:r>
              <a:rPr lang="en-US" sz="2800" dirty="0" smtClean="0"/>
              <a:t>, [</a:t>
            </a:r>
            <a:r>
              <a:rPr lang="en-US" sz="2800" dirty="0" err="1" smtClean="0">
                <a:solidFill>
                  <a:schemeClr val="bg1">
                    <a:lumMod val="50000"/>
                  </a:schemeClr>
                </a:solidFill>
              </a:rPr>
              <a:t>esp</a:t>
            </a:r>
            <a:r>
              <a:rPr lang="en-US" sz="2800" dirty="0" smtClean="0"/>
              <a:t>]	</a:t>
            </a:r>
            <a:r>
              <a:rPr lang="en-US" sz="2800" dirty="0" smtClean="0">
                <a:solidFill>
                  <a:schemeClr val="accent3"/>
                </a:solidFill>
              </a:rPr>
              <a:t>; dereference the pointer in 	ESP, move the value to EDX</a:t>
            </a:r>
            <a:endParaRPr lang="en-US" sz="2800" dirty="0">
              <a:solidFill>
                <a:schemeClr val="accent3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B9EA5-CE9A-4950-A80C-5ADF06B45BB8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279605" y="3785190"/>
            <a:ext cx="3163186" cy="24614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378841" y="4270780"/>
            <a:ext cx="4015563" cy="20855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921051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Important x86 Instructions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/>
          </p:nvPr>
        </p:nvGraphicFramePr>
        <p:xfrm>
          <a:off x="756376" y="1219487"/>
          <a:ext cx="8120745" cy="5430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1310"/>
                <a:gridCol w="5024435"/>
                <a:gridCol w="1905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Instructions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Description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Examples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mov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Move data</a:t>
                      </a:r>
                      <a:r>
                        <a:rPr lang="en-US" baseline="0" dirty="0" smtClean="0"/>
                        <a:t> from one place to another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mov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eax</a:t>
                      </a:r>
                      <a:r>
                        <a:rPr lang="en-US" dirty="0" smtClean="0"/>
                        <a:t>, 7</a:t>
                      </a:r>
                    </a:p>
                    <a:p>
                      <a:r>
                        <a:rPr lang="en-US" dirty="0" err="1" smtClean="0"/>
                        <a:t>mov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edx</a:t>
                      </a:r>
                      <a:r>
                        <a:rPr lang="en-US" dirty="0" smtClean="0"/>
                        <a:t>,</a:t>
                      </a:r>
                      <a:r>
                        <a:rPr lang="en-US" baseline="0" dirty="0" smtClean="0"/>
                        <a:t> [0xF0FF]</a:t>
                      </a:r>
                    </a:p>
                    <a:p>
                      <a:r>
                        <a:rPr lang="en-US" dirty="0" err="1" smtClean="0"/>
                        <a:t>mov</a:t>
                      </a:r>
                      <a:r>
                        <a:rPr lang="en-US" dirty="0" smtClean="0"/>
                        <a:t> [</a:t>
                      </a:r>
                      <a:r>
                        <a:rPr lang="en-US" dirty="0" err="1" smtClean="0"/>
                        <a:t>ebx</a:t>
                      </a:r>
                      <a:r>
                        <a:rPr lang="en-US" dirty="0" smtClean="0"/>
                        <a:t>],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eax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add / sub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Add / subtract</a:t>
                      </a:r>
                      <a:r>
                        <a:rPr lang="en-US" baseline="0" dirty="0" smtClean="0"/>
                        <a:t> values in registers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add </a:t>
                      </a:r>
                      <a:r>
                        <a:rPr lang="en-US" dirty="0" err="1" smtClean="0"/>
                        <a:t>eax</a:t>
                      </a:r>
                      <a:r>
                        <a:rPr lang="en-US" dirty="0" smtClean="0"/>
                        <a:t>, </a:t>
                      </a:r>
                      <a:r>
                        <a:rPr lang="en-US" dirty="0" err="1" smtClean="0"/>
                        <a:t>ebx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inc</a:t>
                      </a:r>
                      <a:r>
                        <a:rPr lang="en-US" baseline="0" dirty="0" smtClean="0"/>
                        <a:t> / </a:t>
                      </a:r>
                      <a:r>
                        <a:rPr lang="en-US" baseline="0" dirty="0" err="1" smtClean="0"/>
                        <a:t>dec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Increment</a:t>
                      </a:r>
                      <a:r>
                        <a:rPr lang="en-US" baseline="0" dirty="0" smtClean="0"/>
                        <a:t> / decrement the value in a register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inc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eax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call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Push</a:t>
                      </a:r>
                      <a:r>
                        <a:rPr lang="en-US" baseline="0" dirty="0" smtClean="0"/>
                        <a:t> EIP onto the stack and j</a:t>
                      </a:r>
                      <a:r>
                        <a:rPr lang="en-US" dirty="0" smtClean="0"/>
                        <a:t>ump to a function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call 0x80FE4C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ret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Pop the top of the stack into EIP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push / pop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Add or remove items to the stack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push </a:t>
                      </a:r>
                      <a:r>
                        <a:rPr lang="en-US" dirty="0" err="1" smtClean="0"/>
                        <a:t>eax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int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Execute the</a:t>
                      </a:r>
                      <a:r>
                        <a:rPr lang="en-US" baseline="0" dirty="0" smtClean="0"/>
                        <a:t> given</a:t>
                      </a:r>
                      <a:r>
                        <a:rPr lang="en-US" dirty="0" smtClean="0"/>
                        <a:t> interrupt handler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int</a:t>
                      </a:r>
                      <a:r>
                        <a:rPr lang="en-US" dirty="0" smtClean="0"/>
                        <a:t> 0x80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jmp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Load the given value into EIP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jmp</a:t>
                      </a:r>
                      <a:r>
                        <a:rPr lang="en-US" dirty="0" smtClean="0"/>
                        <a:t> 0x80FE4C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cmp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Compare the</a:t>
                      </a:r>
                      <a:r>
                        <a:rPr lang="en-US" baseline="0" dirty="0" smtClean="0"/>
                        <a:t> value of two registers and store the value in the flags register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cmp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ebx</a:t>
                      </a:r>
                      <a:r>
                        <a:rPr lang="en-US" dirty="0" smtClean="0"/>
                        <a:t>, </a:t>
                      </a:r>
                      <a:r>
                        <a:rPr lang="en-US" dirty="0" err="1" smtClean="0"/>
                        <a:t>edx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0" dirty="0" err="1" smtClean="0"/>
                        <a:t>j</a:t>
                      </a:r>
                      <a:r>
                        <a:rPr lang="en-US" i="0" dirty="0" err="1" smtClean="0">
                          <a:solidFill>
                            <a:schemeClr val="accent2"/>
                          </a:solidFill>
                        </a:rPr>
                        <a:t>xx</a:t>
                      </a:r>
                      <a:endParaRPr lang="en-US" i="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Load the given value into EIP if the condition is met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 smtClean="0"/>
                        <a:t>jz</a:t>
                      </a:r>
                      <a:r>
                        <a:rPr lang="en-US" dirty="0" smtClean="0"/>
                        <a:t> 0x80FE4C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 smtClean="0"/>
                        <a:t>jnz</a:t>
                      </a:r>
                      <a:r>
                        <a:rPr lang="en-US" dirty="0" smtClean="0"/>
                        <a:t> 0x80FE4C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Rectangular Callout 5"/>
          <p:cNvSpPr/>
          <p:nvPr/>
        </p:nvSpPr>
        <p:spPr>
          <a:xfrm>
            <a:off x="4713513" y="154125"/>
            <a:ext cx="4337779" cy="1044453"/>
          </a:xfrm>
          <a:prstGeom prst="wedgeRectCallout">
            <a:avLst>
              <a:gd name="adj1" fmla="val 39138"/>
              <a:gd name="adj2" fmla="val 137740"/>
            </a:avLst>
          </a:prstGeom>
          <a:solidFill>
            <a:schemeClr val="accent2"/>
          </a:solidFill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In Intel assembly syntax, [] means dereference (e.g. *</a:t>
            </a:r>
            <a:r>
              <a:rPr lang="en-US" sz="2400" dirty="0" err="1" smtClean="0"/>
              <a:t>ptr</a:t>
            </a:r>
            <a:r>
              <a:rPr lang="en-US" sz="2400" dirty="0" smtClean="0"/>
              <a:t> in C)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 rot="16200000">
            <a:off x="-139515" y="2455671"/>
            <a:ext cx="8178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Basics</a:t>
            </a:r>
            <a:endParaRPr lang="en-US" sz="2000" dirty="0"/>
          </a:p>
        </p:txBody>
      </p:sp>
      <p:sp>
        <p:nvSpPr>
          <p:cNvPr id="8" name="Left Brace 7"/>
          <p:cNvSpPr/>
          <p:nvPr/>
        </p:nvSpPr>
        <p:spPr>
          <a:xfrm>
            <a:off x="469468" y="1883229"/>
            <a:ext cx="161903" cy="1600200"/>
          </a:xfrm>
          <a:prstGeom prst="leftBrac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 rot="16200000">
            <a:off x="-85044" y="3683012"/>
            <a:ext cx="7457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 smtClean="0"/>
              <a:t>Func</a:t>
            </a:r>
            <a:r>
              <a:rPr lang="en-US" sz="2000" dirty="0" smtClean="0"/>
              <a:t>.</a:t>
            </a:r>
            <a:endParaRPr lang="en-US" sz="2000" dirty="0"/>
          </a:p>
        </p:txBody>
      </p:sp>
      <p:sp>
        <p:nvSpPr>
          <p:cNvPr id="10" name="Left Brace 9"/>
          <p:cNvSpPr/>
          <p:nvPr/>
        </p:nvSpPr>
        <p:spPr>
          <a:xfrm>
            <a:off x="455212" y="3548745"/>
            <a:ext cx="176159" cy="707181"/>
          </a:xfrm>
          <a:prstGeom prst="leftBrac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9041" y="4255926"/>
            <a:ext cx="7361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Stack</a:t>
            </a:r>
            <a:endParaRPr lang="en-US" sz="2000" dirty="0"/>
          </a:p>
        </p:txBody>
      </p:sp>
      <p:sp>
        <p:nvSpPr>
          <p:cNvPr id="12" name="TextBox 11"/>
          <p:cNvSpPr txBox="1"/>
          <p:nvPr/>
        </p:nvSpPr>
        <p:spPr>
          <a:xfrm rot="16200000">
            <a:off x="-433937" y="5601642"/>
            <a:ext cx="15060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Control Flow</a:t>
            </a:r>
            <a:endParaRPr lang="en-US" sz="2000" dirty="0"/>
          </a:p>
        </p:txBody>
      </p:sp>
      <p:sp>
        <p:nvSpPr>
          <p:cNvPr id="13" name="Left Brace 12"/>
          <p:cNvSpPr/>
          <p:nvPr/>
        </p:nvSpPr>
        <p:spPr>
          <a:xfrm>
            <a:off x="519144" y="5029200"/>
            <a:ext cx="161903" cy="1600200"/>
          </a:xfrm>
          <a:prstGeom prst="leftBrac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600379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Typical Memory Layout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B9EA5-CE9A-4950-A80C-5ADF06B45BB8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74170" y="1863706"/>
            <a:ext cx="5236029" cy="4092797"/>
          </a:xfrm>
        </p:spPr>
        <p:txBody>
          <a:bodyPr/>
          <a:lstStyle/>
          <a:p>
            <a:r>
              <a:rPr lang="en-US" dirty="0" smtClean="0"/>
              <a:t>Example: 64KB of memory</a:t>
            </a:r>
          </a:p>
          <a:p>
            <a:pPr lvl="1"/>
            <a:r>
              <a:rPr lang="en-US" dirty="0" smtClean="0"/>
              <a:t>2</a:t>
            </a:r>
            <a:r>
              <a:rPr lang="en-US" baseline="30000" dirty="0" smtClean="0"/>
              <a:t>16</a:t>
            </a:r>
            <a:r>
              <a:rPr lang="en-US" dirty="0" smtClean="0"/>
              <a:t> bytes</a:t>
            </a:r>
          </a:p>
          <a:p>
            <a:pPr lvl="1"/>
            <a:r>
              <a:rPr lang="en-US" dirty="0" smtClean="0"/>
              <a:t>Addresses from 0 to 65535</a:t>
            </a:r>
          </a:p>
          <a:p>
            <a:r>
              <a:rPr lang="en-US" dirty="0" smtClean="0"/>
              <a:t>Not all memory is free</a:t>
            </a:r>
          </a:p>
          <a:p>
            <a:pPr lvl="1"/>
            <a:r>
              <a:rPr lang="en-US" dirty="0" smtClean="0"/>
              <a:t>Specific ranges get used by devices, system services, the BIOS, etc</a:t>
            </a:r>
            <a:r>
              <a:rPr lang="en-US" dirty="0"/>
              <a:t>.</a:t>
            </a:r>
          </a:p>
        </p:txBody>
      </p:sp>
      <p:sp>
        <p:nvSpPr>
          <p:cNvPr id="7" name="Rectangle 6"/>
          <p:cNvSpPr/>
          <p:nvPr/>
        </p:nvSpPr>
        <p:spPr>
          <a:xfrm>
            <a:off x="7141042" y="1790212"/>
            <a:ext cx="1545771" cy="1001486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Memory mapped devices</a:t>
            </a:r>
            <a:endParaRPr lang="en-US" sz="2000" dirty="0"/>
          </a:p>
        </p:txBody>
      </p:sp>
      <p:sp>
        <p:nvSpPr>
          <p:cNvPr id="8" name="Rectangle 7"/>
          <p:cNvSpPr/>
          <p:nvPr/>
        </p:nvSpPr>
        <p:spPr>
          <a:xfrm>
            <a:off x="7141042" y="2819408"/>
            <a:ext cx="1545771" cy="180702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Free Memory</a:t>
            </a:r>
            <a:endParaRPr lang="en-US" sz="2000" dirty="0"/>
          </a:p>
        </p:txBody>
      </p:sp>
      <p:sp>
        <p:nvSpPr>
          <p:cNvPr id="9" name="Rectangle 8"/>
          <p:cNvSpPr/>
          <p:nvPr/>
        </p:nvSpPr>
        <p:spPr>
          <a:xfrm>
            <a:off x="7141041" y="4654146"/>
            <a:ext cx="1545771" cy="718457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BIOS Code</a:t>
            </a:r>
            <a:endParaRPr lang="en-US" sz="2000" dirty="0"/>
          </a:p>
        </p:txBody>
      </p:sp>
      <p:sp>
        <p:nvSpPr>
          <p:cNvPr id="10" name="Rectangle 9"/>
          <p:cNvSpPr/>
          <p:nvPr/>
        </p:nvSpPr>
        <p:spPr>
          <a:xfrm>
            <a:off x="7141042" y="5394771"/>
            <a:ext cx="1545771" cy="7184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Interrupt Vector</a:t>
            </a:r>
            <a:endParaRPr lang="en-US" sz="2000" dirty="0"/>
          </a:p>
        </p:txBody>
      </p:sp>
      <p:sp>
        <p:nvSpPr>
          <p:cNvPr id="11" name="TextBox 10"/>
          <p:cNvSpPr txBox="1"/>
          <p:nvPr/>
        </p:nvSpPr>
        <p:spPr>
          <a:xfrm>
            <a:off x="6206809" y="5878684"/>
            <a:ext cx="9444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0x0000</a:t>
            </a:r>
            <a:endParaRPr lang="en-US" sz="2000" dirty="0"/>
          </a:p>
        </p:txBody>
      </p:sp>
      <p:sp>
        <p:nvSpPr>
          <p:cNvPr id="12" name="TextBox 11"/>
          <p:cNvSpPr txBox="1"/>
          <p:nvPr/>
        </p:nvSpPr>
        <p:spPr>
          <a:xfrm>
            <a:off x="6218030" y="5160227"/>
            <a:ext cx="9220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0x00FF</a:t>
            </a:r>
            <a:endParaRPr lang="en-US" sz="2000" dirty="0"/>
          </a:p>
        </p:txBody>
      </p:sp>
      <p:sp>
        <p:nvSpPr>
          <p:cNvPr id="13" name="TextBox 12"/>
          <p:cNvSpPr txBox="1"/>
          <p:nvPr/>
        </p:nvSpPr>
        <p:spPr>
          <a:xfrm>
            <a:off x="6205206" y="4441770"/>
            <a:ext cx="9492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0x0DFF</a:t>
            </a:r>
            <a:endParaRPr lang="en-US" sz="2000" dirty="0"/>
          </a:p>
        </p:txBody>
      </p:sp>
      <p:sp>
        <p:nvSpPr>
          <p:cNvPr id="14" name="TextBox 13"/>
          <p:cNvSpPr txBox="1"/>
          <p:nvPr/>
        </p:nvSpPr>
        <p:spPr>
          <a:xfrm>
            <a:off x="6212420" y="2634742"/>
            <a:ext cx="9332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0xF000</a:t>
            </a:r>
            <a:endParaRPr lang="en-US" sz="2000" dirty="0"/>
          </a:p>
        </p:txBody>
      </p:sp>
      <p:sp>
        <p:nvSpPr>
          <p:cNvPr id="15" name="TextBox 14"/>
          <p:cNvSpPr txBox="1"/>
          <p:nvPr/>
        </p:nvSpPr>
        <p:spPr>
          <a:xfrm>
            <a:off x="6229251" y="1633256"/>
            <a:ext cx="8996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0xFFFF</a:t>
            </a:r>
            <a:endParaRPr lang="en-US" sz="2000" dirty="0"/>
          </a:p>
        </p:txBody>
      </p:sp>
      <p:sp>
        <p:nvSpPr>
          <p:cNvPr id="16" name="TextBox 15"/>
          <p:cNvSpPr txBox="1"/>
          <p:nvPr/>
        </p:nvSpPr>
        <p:spPr>
          <a:xfrm>
            <a:off x="5664416" y="1633256"/>
            <a:ext cx="5648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Top</a:t>
            </a:r>
            <a:endParaRPr lang="en-US" sz="2000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5221347" y="5878684"/>
            <a:ext cx="983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Bottom</a:t>
            </a:r>
            <a:endParaRPr lang="en-US" sz="2000" b="1" dirty="0"/>
          </a:p>
        </p:txBody>
      </p:sp>
    </p:spTree>
    <p:extLst>
      <p:ext uri="{BB962C8B-B14F-4D97-AF65-F5344CB8AC3E}">
        <p14:creationId xmlns="" xmlns:p14="http://schemas.microsoft.com/office/powerpoint/2010/main" val="1124289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an Operating System?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4543" y="1447796"/>
            <a:ext cx="8229600" cy="1352009"/>
          </a:xfrm>
        </p:spPr>
        <p:txBody>
          <a:bodyPr>
            <a:normAutofit/>
          </a:bodyPr>
          <a:lstStyle/>
          <a:p>
            <a:r>
              <a:rPr lang="en-US" sz="3000" dirty="0" smtClean="0"/>
              <a:t>An OS is any and all software that sits between a user program and the hardware</a:t>
            </a:r>
            <a:endParaRPr lang="en-US" sz="3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B9EA5-CE9A-4950-A80C-5ADF06B45BB8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312787" y="2516781"/>
            <a:ext cx="1919545" cy="1010191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Helvetica-Light" pitchFamily="34" charset="0"/>
              </a:rPr>
              <a:t>Hardware (e.g., mouse, keyboard)</a:t>
            </a:r>
            <a:endParaRPr lang="en-US" dirty="0">
              <a:latin typeface="Helvetica-Light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957049" y="2516781"/>
            <a:ext cx="1503217" cy="1010191"/>
          </a:xfrm>
          <a:prstGeom prst="rect">
            <a:avLst/>
          </a:prstGeom>
          <a:solidFill>
            <a:schemeClr val="accent4"/>
          </a:solidFill>
          <a:ln>
            <a:solidFill>
              <a:schemeClr val="accent4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Helvetica-Light" pitchFamily="34" charset="0"/>
              </a:rPr>
              <a:t>User Program</a:t>
            </a:r>
            <a:endParaRPr lang="en-US" dirty="0">
              <a:latin typeface="Helvetica-Light" pitchFamily="34" charset="0"/>
            </a:endParaRPr>
          </a:p>
        </p:txBody>
      </p:sp>
      <p:sp>
        <p:nvSpPr>
          <p:cNvPr id="7" name="Cloud 6"/>
          <p:cNvSpPr/>
          <p:nvPr/>
        </p:nvSpPr>
        <p:spPr>
          <a:xfrm>
            <a:off x="3616086" y="2422076"/>
            <a:ext cx="1999722" cy="1199602"/>
          </a:xfrm>
          <a:prstGeom prst="cloud">
            <a:avLst/>
          </a:prstGeom>
          <a:solidFill>
            <a:schemeClr val="accent5"/>
          </a:solidFill>
          <a:ln w="127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>
                <a:solidFill>
                  <a:schemeClr val="bg1"/>
                </a:solidFill>
              </a:rPr>
              <a:t>Operating System</a:t>
            </a:r>
          </a:p>
        </p:txBody>
      </p:sp>
      <p:cxnSp>
        <p:nvCxnSpPr>
          <p:cNvPr id="8" name="Straight Arrow Connector 7"/>
          <p:cNvCxnSpPr>
            <a:stCxn id="5" idx="3"/>
            <a:endCxn id="7" idx="2"/>
          </p:cNvCxnSpPr>
          <p:nvPr/>
        </p:nvCxnSpPr>
        <p:spPr>
          <a:xfrm>
            <a:off x="3232332" y="3021877"/>
            <a:ext cx="389957" cy="0"/>
          </a:xfrm>
          <a:prstGeom prst="straightConnector1">
            <a:avLst/>
          </a:prstGeom>
          <a:ln>
            <a:solidFill>
              <a:srgbClr val="3C4B5E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7" idx="0"/>
            <a:endCxn id="6" idx="1"/>
          </p:cNvCxnSpPr>
          <p:nvPr/>
        </p:nvCxnSpPr>
        <p:spPr>
          <a:xfrm>
            <a:off x="5614142" y="3021877"/>
            <a:ext cx="342907" cy="0"/>
          </a:xfrm>
          <a:prstGeom prst="straightConnector1">
            <a:avLst/>
          </a:prstGeom>
          <a:ln>
            <a:solidFill>
              <a:srgbClr val="3C4B5E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/>
          <p:cNvSpPr txBox="1">
            <a:spLocks/>
          </p:cNvSpPr>
          <p:nvPr/>
        </p:nvSpPr>
        <p:spPr>
          <a:xfrm>
            <a:off x="424543" y="3733800"/>
            <a:ext cx="8229600" cy="295003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OS is a resource manager and allocator</a:t>
            </a:r>
          </a:p>
          <a:p>
            <a:pPr lvl="1"/>
            <a:r>
              <a:rPr lang="en-US" dirty="0" smtClean="0"/>
              <a:t>Decides between conflicting requests for hardware access</a:t>
            </a:r>
          </a:p>
          <a:p>
            <a:pPr lvl="1"/>
            <a:r>
              <a:rPr lang="en-US" dirty="0" smtClean="0"/>
              <a:t>Attempts to be efficient and fair</a:t>
            </a:r>
          </a:p>
          <a:p>
            <a:r>
              <a:rPr lang="en-US" dirty="0" smtClean="0"/>
              <a:t>OS is a control program</a:t>
            </a:r>
          </a:p>
          <a:p>
            <a:pPr lvl="1"/>
            <a:r>
              <a:rPr lang="en-US" dirty="0" smtClean="0"/>
              <a:t>Controls execution of user programs</a:t>
            </a:r>
          </a:p>
          <a:p>
            <a:pPr lvl="1"/>
            <a:r>
              <a:rPr lang="en-US" dirty="0" smtClean="0"/>
              <a:t>Prevents errors and improper use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831198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  <p:bldP spid="7" grpId="0" animBg="1"/>
      <p:bldP spid="1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Addressing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/>
          </p:nvPr>
        </p:nvGraphicFramePr>
        <p:xfrm>
          <a:off x="1980826" y="3265714"/>
          <a:ext cx="2013857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5914"/>
                <a:gridCol w="957943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Address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Value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0xC7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0x00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0xC6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0x00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0xC5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0x10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0xC4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0x05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0xC3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0x00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0xC2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‘c’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0xC1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‘b’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0xC0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‘a’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B9EA5-CE9A-4950-A80C-5ADF06B45BB8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3" name="Right Brace 2"/>
          <p:cNvSpPr/>
          <p:nvPr/>
        </p:nvSpPr>
        <p:spPr>
          <a:xfrm>
            <a:off x="4114426" y="5475514"/>
            <a:ext cx="391886" cy="1121229"/>
          </a:xfrm>
          <a:prstGeom prst="rightBrac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Brace 5"/>
          <p:cNvSpPr/>
          <p:nvPr/>
        </p:nvSpPr>
        <p:spPr>
          <a:xfrm>
            <a:off x="4114426" y="4414157"/>
            <a:ext cx="391886" cy="707571"/>
          </a:xfrm>
          <a:prstGeom prst="rightBrac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626055" y="5812971"/>
            <a:ext cx="28959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mov</a:t>
            </a:r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ah</a:t>
            </a:r>
            <a:r>
              <a:rPr lang="en-US" sz="2000" dirty="0" smtClean="0"/>
              <a:t>, [</a:t>
            </a:r>
            <a:r>
              <a:rPr lang="en-US" sz="2000" dirty="0" smtClean="0">
                <a:solidFill>
                  <a:schemeClr val="accent2"/>
                </a:solidFill>
              </a:rPr>
              <a:t>0xC0</a:t>
            </a:r>
            <a:r>
              <a:rPr lang="en-US" sz="2000" dirty="0" smtClean="0"/>
              <a:t>]    </a:t>
            </a:r>
            <a:r>
              <a:rPr lang="en-US" sz="2000" dirty="0" smtClean="0">
                <a:solidFill>
                  <a:schemeClr val="accent3"/>
                </a:solidFill>
              </a:rPr>
              <a:t>; AH = ‘a’</a:t>
            </a:r>
            <a:endParaRPr lang="en-US" sz="2000" dirty="0">
              <a:solidFill>
                <a:schemeClr val="accent3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626054" y="4567887"/>
            <a:ext cx="33566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mov</a:t>
            </a:r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ax</a:t>
            </a:r>
            <a:r>
              <a:rPr lang="en-US" sz="2000" dirty="0" smtClean="0"/>
              <a:t>, [</a:t>
            </a:r>
            <a:r>
              <a:rPr lang="en-US" sz="2000" dirty="0" smtClean="0">
                <a:solidFill>
                  <a:schemeClr val="accent2"/>
                </a:solidFill>
              </a:rPr>
              <a:t>0xC4</a:t>
            </a:r>
            <a:r>
              <a:rPr lang="en-US" sz="2000" dirty="0" smtClean="0"/>
              <a:t>]    </a:t>
            </a:r>
            <a:r>
              <a:rPr lang="en-US" sz="2000" dirty="0" smtClean="0">
                <a:solidFill>
                  <a:schemeClr val="accent3"/>
                </a:solidFill>
              </a:rPr>
              <a:t>; AX = 0x0510</a:t>
            </a:r>
            <a:endParaRPr lang="en-US" sz="2000" dirty="0">
              <a:solidFill>
                <a:schemeClr val="accent3"/>
              </a:solidFill>
            </a:endParaRPr>
          </a:p>
        </p:txBody>
      </p:sp>
      <p:sp>
        <p:nvSpPr>
          <p:cNvPr id="10" name="Content Placeholder 5"/>
          <p:cNvSpPr txBox="1">
            <a:spLocks/>
          </p:cNvSpPr>
          <p:nvPr/>
        </p:nvSpPr>
        <p:spPr>
          <a:xfrm>
            <a:off x="396954" y="1417393"/>
            <a:ext cx="8458201" cy="17068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Memory can be addressed as:</a:t>
            </a:r>
          </a:p>
          <a:p>
            <a:pPr lvl="1"/>
            <a:r>
              <a:rPr lang="en-US" dirty="0" smtClean="0"/>
              <a:t>Individual bytes</a:t>
            </a:r>
          </a:p>
          <a:p>
            <a:pPr lvl="1"/>
            <a:r>
              <a:rPr lang="en-US" dirty="0" smtClean="0"/>
              <a:t>Multi-byte words, double words, quad words, etc.</a:t>
            </a:r>
          </a:p>
        </p:txBody>
      </p:sp>
    </p:spTree>
    <p:extLst>
      <p:ext uri="{BB962C8B-B14F-4D97-AF65-F5344CB8AC3E}">
        <p14:creationId xmlns="" xmlns:p14="http://schemas.microsoft.com/office/powerpoint/2010/main" val="2892521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7" grpId="0"/>
      <p:bldP spid="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Communicating with Devices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3915" y="1600200"/>
            <a:ext cx="8719456" cy="4724400"/>
          </a:xfrm>
        </p:spPr>
        <p:txBody>
          <a:bodyPr/>
          <a:lstStyle/>
          <a:p>
            <a:r>
              <a:rPr lang="en-US" dirty="0" smtClean="0"/>
              <a:t>CPU and devices execute concurrently</a:t>
            </a:r>
          </a:p>
          <a:p>
            <a:r>
              <a:rPr lang="en-US" dirty="0" smtClean="0"/>
              <a:t>How do CPU and devices communicate?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I/O Ports</a:t>
            </a:r>
          </a:p>
          <a:p>
            <a:pPr lvl="2"/>
            <a:r>
              <a:rPr lang="en-US" dirty="0"/>
              <a:t>I/O-only memory space shared by the CPU and a device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Memory mapping</a:t>
            </a:r>
          </a:p>
          <a:p>
            <a:pPr lvl="2"/>
            <a:r>
              <a:rPr lang="en-US" dirty="0"/>
              <a:t>Regions of RAM that are shared by the CPU and a device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Interrupts</a:t>
            </a:r>
            <a:endParaRPr lang="en-US" dirty="0"/>
          </a:p>
          <a:p>
            <a:pPr lvl="2"/>
            <a:r>
              <a:rPr lang="en-US" dirty="0"/>
              <a:t>Signal from a device to the CPU</a:t>
            </a:r>
          </a:p>
          <a:p>
            <a:pPr lvl="2"/>
            <a:r>
              <a:rPr lang="en-US" dirty="0"/>
              <a:t>Interrupt causes the OS to switch to handler </a:t>
            </a:r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B9EA5-CE9A-4950-A80C-5ADF06B45BB8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50238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B9EA5-CE9A-4950-A80C-5ADF06B45BB8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948" y="375794"/>
            <a:ext cx="5337425" cy="6215078"/>
          </a:xfrm>
          <a:prstGeom prst="rect">
            <a:avLst/>
          </a:prstGeom>
        </p:spPr>
      </p:pic>
      <p:sp>
        <p:nvSpPr>
          <p:cNvPr id="6" name="Rectangular Callout 5"/>
          <p:cNvSpPr/>
          <p:nvPr/>
        </p:nvSpPr>
        <p:spPr>
          <a:xfrm>
            <a:off x="6330315" y="1438382"/>
            <a:ext cx="2599362" cy="720830"/>
          </a:xfrm>
          <a:prstGeom prst="wedgeRectCallout">
            <a:avLst>
              <a:gd name="adj1" fmla="val -105329"/>
              <a:gd name="adj2" fmla="val 122774"/>
            </a:avLst>
          </a:prstGeom>
          <a:solidFill>
            <a:schemeClr val="accent2"/>
          </a:solidFill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Shared Memory</a:t>
            </a:r>
            <a:endParaRPr lang="en-US" sz="2400" dirty="0"/>
          </a:p>
        </p:txBody>
      </p:sp>
      <p:sp>
        <p:nvSpPr>
          <p:cNvPr id="7" name="Rectangular Callout 6"/>
          <p:cNvSpPr/>
          <p:nvPr/>
        </p:nvSpPr>
        <p:spPr>
          <a:xfrm>
            <a:off x="6733576" y="2762503"/>
            <a:ext cx="1792840" cy="720830"/>
          </a:xfrm>
          <a:prstGeom prst="wedgeRectCallout">
            <a:avLst>
              <a:gd name="adj1" fmla="val -243566"/>
              <a:gd name="adj2" fmla="val -12631"/>
            </a:avLst>
          </a:prstGeom>
          <a:solidFill>
            <a:schemeClr val="accent2"/>
          </a:solidFill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Interrupt</a:t>
            </a:r>
            <a:endParaRPr lang="en-US" sz="2400" dirty="0"/>
          </a:p>
        </p:txBody>
      </p:sp>
      <p:sp>
        <p:nvSpPr>
          <p:cNvPr id="8" name="Rectangular Callout 7"/>
          <p:cNvSpPr/>
          <p:nvPr/>
        </p:nvSpPr>
        <p:spPr>
          <a:xfrm>
            <a:off x="6733576" y="3838596"/>
            <a:ext cx="1792840" cy="720830"/>
          </a:xfrm>
          <a:prstGeom prst="wedgeRectCallout">
            <a:avLst>
              <a:gd name="adj1" fmla="val -259898"/>
              <a:gd name="adj2" fmla="val -129508"/>
            </a:avLst>
          </a:prstGeom>
          <a:solidFill>
            <a:schemeClr val="accent2"/>
          </a:solidFill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I/O Ports</a:t>
            </a:r>
            <a:endParaRPr lang="en-US" sz="2400" dirty="0"/>
          </a:p>
        </p:txBody>
      </p:sp>
    </p:spTree>
    <p:extLst>
      <p:ext uri="{BB962C8B-B14F-4D97-AF65-F5344CB8AC3E}">
        <p14:creationId xmlns="" xmlns:p14="http://schemas.microsoft.com/office/powerpoint/2010/main" val="2961244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I/O Ports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Oldest method of interacting with devices</a:t>
            </a:r>
          </a:p>
          <a:p>
            <a:r>
              <a:rPr lang="en-US" dirty="0" smtClean="0"/>
              <a:t>CPU and devices share a virtual 16-bit memory space</a:t>
            </a:r>
          </a:p>
          <a:p>
            <a:pPr lvl="1"/>
            <a:r>
              <a:rPr lang="en-US" dirty="0" smtClean="0"/>
              <a:t>Each device is assigned some portion of the address space</a:t>
            </a:r>
          </a:p>
          <a:p>
            <a:pPr lvl="1"/>
            <a:r>
              <a:rPr lang="en-US" dirty="0" smtClean="0"/>
              <a:t>E.g. 0xF000 – 0xF03F</a:t>
            </a:r>
          </a:p>
          <a:p>
            <a:r>
              <a:rPr lang="en-US" dirty="0" smtClean="0"/>
              <a:t>CPU and device communicate by reading/writing to the virtual memory space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B9EA5-CE9A-4950-A80C-5ADF06B45BB8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131556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I/O Port Example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457200" y="2360835"/>
            <a:ext cx="4040188" cy="639762"/>
          </a:xfrm>
          <a:solidFill>
            <a:schemeClr val="accent2"/>
          </a:solidFill>
        </p:spPr>
        <p:txBody>
          <a:bodyPr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Output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457200" y="3000597"/>
            <a:ext cx="4040188" cy="3189605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	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mov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eax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2"/>
                </a:solidFill>
              </a:rPr>
              <a:t>1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mov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dx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2"/>
                </a:solidFill>
              </a:rPr>
              <a:t>0x3F8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accent1"/>
                </a:solidFill>
              </a:rPr>
              <a:t>start</a:t>
            </a:r>
            <a:r>
              <a:rPr lang="en-US" dirty="0" smtClean="0"/>
              <a:t>:</a:t>
            </a:r>
            <a:r>
              <a:rPr lang="en-US" dirty="0"/>
              <a:t>	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out dx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al</a:t>
            </a:r>
          </a:p>
          <a:p>
            <a:pPr marL="0" indent="0">
              <a:buNone/>
            </a:pPr>
            <a:r>
              <a:rPr lang="en-US" dirty="0" smtClean="0"/>
              <a:t>	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inc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eax</a:t>
            </a:r>
            <a:endParaRPr lang="en-US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0" indent="0">
              <a:buNone/>
            </a:pPr>
            <a:r>
              <a:rPr lang="en-US" dirty="0" smtClean="0"/>
              <a:t>	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cmp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eax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2"/>
                </a:solidFill>
              </a:rPr>
              <a:t>32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jne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accent1"/>
                </a:solidFill>
              </a:rPr>
              <a:t>start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</a:rPr>
              <a:t>	</a:t>
            </a:r>
            <a:r>
              <a:rPr lang="en-US" dirty="0" smtClean="0"/>
              <a:t>…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>
          <a:xfrm>
            <a:off x="4645025" y="2360835"/>
            <a:ext cx="4041775" cy="639762"/>
          </a:xfrm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Input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>
          <a:xfrm>
            <a:off x="4645025" y="3000597"/>
            <a:ext cx="4041775" cy="3720878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	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mov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ebx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2"/>
                </a:solidFill>
              </a:rPr>
              <a:t>0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mov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dx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2"/>
                </a:solidFill>
              </a:rPr>
              <a:t>0x3F8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accent1"/>
                </a:solidFill>
              </a:rPr>
              <a:t>start</a:t>
            </a:r>
            <a:r>
              <a:rPr lang="en-US" dirty="0" smtClean="0"/>
              <a:t>:</a:t>
            </a:r>
            <a:r>
              <a:rPr lang="en-US" dirty="0"/>
              <a:t>	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in dx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ax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mov</a:t>
            </a:r>
            <a:r>
              <a:rPr lang="en-US" dirty="0" smtClean="0"/>
              <a:t> [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esp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dirty="0" smtClean="0"/>
              <a:t>+ 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ebx</a:t>
            </a:r>
            <a:r>
              <a:rPr lang="en-US" dirty="0" smtClean="0"/>
              <a:t>], 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ax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inc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ebx</a:t>
            </a:r>
            <a:endParaRPr lang="en-US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cmp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ebx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2"/>
                </a:solidFill>
              </a:rPr>
              <a:t>31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jle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accent1"/>
                </a:solidFill>
              </a:rPr>
              <a:t>start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</a:rPr>
              <a:t>	</a:t>
            </a:r>
            <a:r>
              <a:rPr lang="en-US" dirty="0" smtClean="0"/>
              <a:t>…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B9EA5-CE9A-4950-A80C-5ADF06B45BB8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457200" y="1600200"/>
            <a:ext cx="8229600" cy="69411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 smtClean="0"/>
              <a:t>Assume there is a serial port attached to port 0x3F8</a:t>
            </a:r>
            <a:endParaRPr lang="en-US" b="0" dirty="0"/>
          </a:p>
        </p:txBody>
      </p:sp>
    </p:spTree>
    <p:extLst>
      <p:ext uri="{BB962C8B-B14F-4D97-AF65-F5344CB8AC3E}">
        <p14:creationId xmlns="" xmlns:p14="http://schemas.microsoft.com/office/powerpoint/2010/main" val="873915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 animBg="1"/>
      <p:bldP spid="8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With I/O Ports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56150"/>
          </a:xfrm>
        </p:spPr>
        <p:txBody>
          <a:bodyPr/>
          <a:lstStyle/>
          <a:p>
            <a:r>
              <a:rPr lang="en-US" dirty="0" smtClean="0"/>
              <a:t>CPU must mediate all transfers</a:t>
            </a:r>
          </a:p>
          <a:p>
            <a:pPr lvl="1"/>
            <a:r>
              <a:rPr lang="en-US" dirty="0" smtClean="0"/>
              <a:t>Suppose you want to move data from disk to memory…</a:t>
            </a:r>
          </a:p>
          <a:p>
            <a:pPr lvl="1"/>
            <a:r>
              <a:rPr lang="en-US" dirty="0" smtClean="0"/>
              <a:t>CPU must copy each 16-bit value from the I/O port to memory</a:t>
            </a:r>
          </a:p>
          <a:p>
            <a:r>
              <a:rPr lang="en-US" dirty="0" smtClean="0"/>
              <a:t>All I/O must be synchronous</a:t>
            </a:r>
          </a:p>
          <a:p>
            <a:pPr lvl="1"/>
            <a:r>
              <a:rPr lang="en-US" dirty="0" smtClean="0"/>
              <a:t>Suppose the disk wants to send data…</a:t>
            </a:r>
          </a:p>
          <a:p>
            <a:pPr lvl="1"/>
            <a:r>
              <a:rPr lang="en-US" dirty="0" smtClean="0"/>
              <a:t>… but the CPU isn’t reading the I/O port with 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in</a:t>
            </a:r>
          </a:p>
          <a:p>
            <a:r>
              <a:rPr lang="en-US" dirty="0" smtClean="0"/>
              <a:t>Bottom line: I/O ports are </a:t>
            </a:r>
            <a:r>
              <a:rPr lang="en-US" b="1" dirty="0" smtClean="0"/>
              <a:t>slow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B9EA5-CE9A-4950-A80C-5ADF06B45BB8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006948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Mapped Devices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971" y="1404258"/>
            <a:ext cx="8229600" cy="3450772"/>
          </a:xfrm>
        </p:spPr>
        <p:txBody>
          <a:bodyPr/>
          <a:lstStyle/>
          <a:p>
            <a:r>
              <a:rPr lang="en-US" dirty="0" smtClean="0"/>
              <a:t>RAM shared by the CPU and a device</a:t>
            </a:r>
          </a:p>
          <a:p>
            <a:r>
              <a:rPr lang="en-US" dirty="0" smtClean="0"/>
              <a:t>Example: Console frame buffer</a:t>
            </a:r>
          </a:p>
          <a:p>
            <a:pPr lvl="1"/>
            <a:r>
              <a:rPr lang="en-US" dirty="0" smtClean="0"/>
              <a:t>Address range of 1920 bytes</a:t>
            </a:r>
          </a:p>
          <a:p>
            <a:pPr lvl="1"/>
            <a:r>
              <a:rPr lang="en-US" dirty="0" smtClean="0"/>
              <a:t>Corresponds to 24 lines of text, 80 characters wide</a:t>
            </a:r>
          </a:p>
          <a:p>
            <a:pPr lvl="1"/>
            <a:r>
              <a:rPr lang="en-US" dirty="0" smtClean="0"/>
              <a:t>CPU writes characters into the memory range…</a:t>
            </a:r>
          </a:p>
          <a:p>
            <a:pPr lvl="1"/>
            <a:r>
              <a:rPr lang="en-US" dirty="0" smtClean="0"/>
              <a:t>… Video hardware displays them on the screen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B9EA5-CE9A-4950-A80C-5ADF06B45BB8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11266" name="Picture 2" descr="D:\Classes\5600\assets\adm_atext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15916" b="14605"/>
          <a:stretch/>
        </p:blipFill>
        <p:spPr bwMode="auto">
          <a:xfrm>
            <a:off x="4840288" y="4720046"/>
            <a:ext cx="3078162" cy="192024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Content Placeholder 4"/>
          <p:cNvGraphicFramePr>
            <a:graphicFrameLocks/>
          </p:cNvGraphicFramePr>
          <p:nvPr>
            <p:extLst>
              <p:ext uri="{D42A27DB-BD31-4B8C-83A1-F6EECF244321}">
                <p14:modId xmlns="" xmlns:p14="http://schemas.microsoft.com/office/powerpoint/2010/main" val="3231731054"/>
              </p:ext>
            </p:extLst>
          </p:nvPr>
        </p:nvGraphicFramePr>
        <p:xfrm>
          <a:off x="1305911" y="4851763"/>
          <a:ext cx="2013857" cy="158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5914"/>
                <a:gridCol w="957943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Address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Value</a:t>
                      </a:r>
                      <a:endParaRPr 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0xC2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‘e’</a:t>
                      </a:r>
                      <a:endParaRPr 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0xC1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‘h’</a:t>
                      </a:r>
                      <a:endParaRPr 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0xC0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‘T’</a:t>
                      </a:r>
                      <a:endParaRPr lang="en-US" sz="20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Right Arrow 4"/>
          <p:cNvSpPr/>
          <p:nvPr/>
        </p:nvSpPr>
        <p:spPr>
          <a:xfrm>
            <a:off x="3690257" y="5268686"/>
            <a:ext cx="936172" cy="7511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254509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Keyboard Controller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Simple, memory mapped keyboard interface</a:t>
            </a:r>
          </a:p>
          <a:p>
            <a:pPr lvl="1"/>
            <a:r>
              <a:rPr lang="en-US" dirty="0" smtClean="0"/>
              <a:t>2 bytes: </a:t>
            </a:r>
            <a:r>
              <a:rPr lang="en-US" dirty="0" err="1" smtClean="0"/>
              <a:t>keycode</a:t>
            </a:r>
            <a:r>
              <a:rPr lang="en-US" dirty="0" smtClean="0"/>
              <a:t> byte and status byte</a:t>
            </a:r>
          </a:p>
          <a:p>
            <a:r>
              <a:rPr lang="en-US" dirty="0" smtClean="0"/>
              <a:t>When a key is pressed:</a:t>
            </a:r>
          </a:p>
          <a:p>
            <a:pPr lvl="1"/>
            <a:r>
              <a:rPr lang="en-US" dirty="0" smtClean="0"/>
              <a:t>The </a:t>
            </a:r>
            <a:r>
              <a:rPr lang="en-US" dirty="0" err="1" smtClean="0"/>
              <a:t>keycode</a:t>
            </a:r>
            <a:r>
              <a:rPr lang="en-US" dirty="0" smtClean="0"/>
              <a:t> byte is set to the character</a:t>
            </a:r>
          </a:p>
          <a:p>
            <a:pPr lvl="1"/>
            <a:r>
              <a:rPr lang="en-US" dirty="0" smtClean="0"/>
              <a:t>The status byte is set to 1</a:t>
            </a:r>
          </a:p>
          <a:p>
            <a:r>
              <a:rPr lang="en-US" dirty="0" smtClean="0"/>
              <a:t>When the key is read:</a:t>
            </a:r>
          </a:p>
          <a:p>
            <a:pPr lvl="1"/>
            <a:r>
              <a:rPr lang="en-US" dirty="0" smtClean="0"/>
              <a:t>CPU sets the status byte to 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B9EA5-CE9A-4950-A80C-5ADF06B45BB8}" type="slidenum">
              <a:rPr lang="en-US" smtClean="0"/>
              <a:pPr/>
              <a:t>27</a:t>
            </a:fld>
            <a:endParaRPr lang="en-US" dirty="0"/>
          </a:p>
        </p:txBody>
      </p:sp>
      <p:graphicFrame>
        <p:nvGraphicFramePr>
          <p:cNvPr id="5" name="Content Placeholder 4"/>
          <p:cNvGraphicFramePr>
            <a:graphicFrameLocks/>
          </p:cNvGraphicFramePr>
          <p:nvPr>
            <p:extLst>
              <p:ext uri="{D42A27DB-BD31-4B8C-83A1-F6EECF244321}">
                <p14:modId xmlns="" xmlns:p14="http://schemas.microsoft.com/office/powerpoint/2010/main" val="1805664721"/>
              </p:ext>
            </p:extLst>
          </p:nvPr>
        </p:nvGraphicFramePr>
        <p:xfrm>
          <a:off x="6367768" y="4840514"/>
          <a:ext cx="2482318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1539"/>
                <a:gridCol w="1180779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Address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Purpose</a:t>
                      </a:r>
                      <a:endParaRPr 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0xF801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err="1" smtClean="0"/>
                        <a:t>keycode</a:t>
                      </a:r>
                      <a:endParaRPr 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0xF800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status</a:t>
                      </a:r>
                      <a:endParaRPr lang="en-US" sz="20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2748082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Direct Memory Access (DMA)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Enables devices to transfer blocks of data directly to memory</a:t>
            </a:r>
          </a:p>
          <a:p>
            <a:pPr lvl="1"/>
            <a:r>
              <a:rPr lang="en-US" dirty="0" smtClean="0"/>
              <a:t>Interrupt generated when transfer is completed</a:t>
            </a:r>
          </a:p>
          <a:p>
            <a:r>
              <a:rPr lang="en-US" dirty="0" smtClean="0"/>
              <a:t>Much faster than the alternative method</a:t>
            </a:r>
          </a:p>
          <a:p>
            <a:pPr lvl="1"/>
            <a:r>
              <a:rPr lang="en-US" dirty="0" smtClean="0"/>
              <a:t>Interrupt generated after each byte is transferred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B9EA5-CE9A-4950-A80C-5ADF06B45BB8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031993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DMA in Action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B9EA5-CE9A-4950-A80C-5ADF06B45BB8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443189" y="4821939"/>
            <a:ext cx="1441932" cy="936729"/>
          </a:xfrm>
          <a:prstGeom prst="rect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Device</a:t>
            </a:r>
            <a:endParaRPr lang="en-US" sz="2400" dirty="0"/>
          </a:p>
        </p:txBody>
      </p:sp>
      <p:sp>
        <p:nvSpPr>
          <p:cNvPr id="12" name="Rectangle 11"/>
          <p:cNvSpPr/>
          <p:nvPr/>
        </p:nvSpPr>
        <p:spPr>
          <a:xfrm>
            <a:off x="5875386" y="2222476"/>
            <a:ext cx="2131604" cy="3270927"/>
          </a:xfrm>
          <a:prstGeom prst="rect">
            <a:avLst/>
          </a:prstGeom>
          <a:solidFill>
            <a:schemeClr val="accent4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Memory</a:t>
            </a:r>
          </a:p>
          <a:p>
            <a:pPr algn="ctr"/>
            <a:r>
              <a:rPr lang="en-US" sz="2400" dirty="0" smtClean="0"/>
              <a:t>(Instructions and Data)</a:t>
            </a:r>
            <a:endParaRPr lang="en-US" sz="2400" dirty="0"/>
          </a:p>
        </p:txBody>
      </p:sp>
      <p:sp>
        <p:nvSpPr>
          <p:cNvPr id="13" name="Rectangle 12"/>
          <p:cNvSpPr/>
          <p:nvPr/>
        </p:nvSpPr>
        <p:spPr>
          <a:xfrm>
            <a:off x="1348526" y="2085655"/>
            <a:ext cx="1631258" cy="1064713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CPU(s)</a:t>
            </a:r>
            <a:endParaRPr lang="en-US" sz="2400" dirty="0"/>
          </a:p>
        </p:txBody>
      </p:sp>
      <p:cxnSp>
        <p:nvCxnSpPr>
          <p:cNvPr id="15" name="Straight Arrow Connector 14"/>
          <p:cNvCxnSpPr>
            <a:stCxn id="8" idx="3"/>
          </p:cNvCxnSpPr>
          <p:nvPr/>
        </p:nvCxnSpPr>
        <p:spPr>
          <a:xfrm flipV="1">
            <a:off x="2885121" y="4452257"/>
            <a:ext cx="2990265" cy="838047"/>
          </a:xfrm>
          <a:prstGeom prst="straightConnector1">
            <a:avLst/>
          </a:prstGeom>
          <a:ln w="76200">
            <a:solidFill>
              <a:schemeClr val="tx2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 flipV="1">
            <a:off x="2979784" y="2955467"/>
            <a:ext cx="2895602" cy="462036"/>
          </a:xfrm>
          <a:prstGeom prst="straightConnector1">
            <a:avLst/>
          </a:prstGeom>
          <a:ln w="76200">
            <a:solidFill>
              <a:schemeClr val="tx2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2543632" y="3150368"/>
            <a:ext cx="0" cy="1671571"/>
          </a:xfrm>
          <a:prstGeom prst="straightConnector1">
            <a:avLst/>
          </a:prstGeom>
          <a:ln w="76200">
            <a:solidFill>
              <a:schemeClr val="tx2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 rot="20649715">
            <a:off x="3623068" y="4879263"/>
            <a:ext cx="16090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Data via DMA</a:t>
            </a:r>
            <a:endParaRPr lang="en-US" sz="2000" dirty="0"/>
          </a:p>
        </p:txBody>
      </p:sp>
      <p:cxnSp>
        <p:nvCxnSpPr>
          <p:cNvPr id="31" name="Straight Arrow Connector 30"/>
          <p:cNvCxnSpPr/>
          <p:nvPr/>
        </p:nvCxnSpPr>
        <p:spPr>
          <a:xfrm flipV="1">
            <a:off x="1792518" y="3163235"/>
            <a:ext cx="0" cy="1671571"/>
          </a:xfrm>
          <a:prstGeom prst="straightConnector1">
            <a:avLst/>
          </a:prstGeom>
          <a:ln w="76200">
            <a:solidFill>
              <a:schemeClr val="tx2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 rot="5400000">
            <a:off x="876041" y="3645077"/>
            <a:ext cx="111569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Data via</a:t>
            </a:r>
          </a:p>
          <a:p>
            <a:r>
              <a:rPr lang="en-US" sz="2000" dirty="0" smtClean="0"/>
              <a:t>I/O Ports</a:t>
            </a:r>
            <a:endParaRPr lang="en-US" sz="2000" dirty="0"/>
          </a:p>
        </p:txBody>
      </p:sp>
      <p:sp>
        <p:nvSpPr>
          <p:cNvPr id="33" name="TextBox 32"/>
          <p:cNvSpPr txBox="1"/>
          <p:nvPr/>
        </p:nvSpPr>
        <p:spPr>
          <a:xfrm rot="5400000">
            <a:off x="1706491" y="3831623"/>
            <a:ext cx="12283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Interrupts</a:t>
            </a:r>
            <a:endParaRPr lang="en-US" sz="2000" dirty="0"/>
          </a:p>
        </p:txBody>
      </p:sp>
      <p:sp>
        <p:nvSpPr>
          <p:cNvPr id="35" name="TextBox 34"/>
          <p:cNvSpPr txBox="1"/>
          <p:nvPr/>
        </p:nvSpPr>
        <p:spPr>
          <a:xfrm rot="494582">
            <a:off x="4045417" y="3190025"/>
            <a:ext cx="6696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Data</a:t>
            </a:r>
            <a:endParaRPr lang="en-US" sz="2000" dirty="0"/>
          </a:p>
        </p:txBody>
      </p:sp>
      <p:cxnSp>
        <p:nvCxnSpPr>
          <p:cNvPr id="36" name="Straight Arrow Connector 35"/>
          <p:cNvCxnSpPr/>
          <p:nvPr/>
        </p:nvCxnSpPr>
        <p:spPr>
          <a:xfrm flipH="1" flipV="1">
            <a:off x="2979784" y="2270993"/>
            <a:ext cx="2895602" cy="462036"/>
          </a:xfrm>
          <a:prstGeom prst="straightConnector1">
            <a:avLst/>
          </a:prstGeom>
          <a:ln w="76200">
            <a:solidFill>
              <a:schemeClr val="tx2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 rot="506595">
            <a:off x="3718734" y="2532974"/>
            <a:ext cx="1417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Instructions</a:t>
            </a:r>
            <a:endParaRPr lang="en-US" sz="2000" dirty="0"/>
          </a:p>
        </p:txBody>
      </p:sp>
    </p:spTree>
    <p:extLst>
      <p:ext uri="{BB962C8B-B14F-4D97-AF65-F5344CB8AC3E}">
        <p14:creationId xmlns="" xmlns:p14="http://schemas.microsoft.com/office/powerpoint/2010/main" val="1397952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B9EA5-CE9A-4950-A80C-5ADF06B45BB8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728379" y="5099726"/>
            <a:ext cx="3824821" cy="1010191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Helvetica-Light" pitchFamily="34" charset="0"/>
              </a:rPr>
              <a:t>Hardware (e.g., mouse, keyboard)</a:t>
            </a:r>
            <a:endParaRPr lang="en-US" dirty="0">
              <a:latin typeface="Helvetica-Light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498214" y="2781476"/>
            <a:ext cx="1259786" cy="1010191"/>
          </a:xfrm>
          <a:prstGeom prst="rect">
            <a:avLst/>
          </a:prstGeom>
          <a:solidFill>
            <a:schemeClr val="accent4"/>
          </a:solidFill>
          <a:ln>
            <a:solidFill>
              <a:schemeClr val="accent4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Helvetica-Light" pitchFamily="34" charset="0"/>
              </a:rPr>
              <a:t>Text Editor</a:t>
            </a:r>
            <a:endParaRPr lang="en-US" dirty="0">
              <a:latin typeface="Helvetica-Light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410564" y="3966318"/>
            <a:ext cx="4460449" cy="1010191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Helvetica-Light" pitchFamily="34" charset="0"/>
              </a:rPr>
              <a:t>Operating System</a:t>
            </a:r>
            <a:endParaRPr lang="en-US" dirty="0">
              <a:latin typeface="Helvetica-Light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0270" y="2720945"/>
            <a:ext cx="1087432" cy="108743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5667" y="2682280"/>
            <a:ext cx="1151684" cy="115168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5722" y="2682280"/>
            <a:ext cx="1151684" cy="115168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597" y="742702"/>
            <a:ext cx="1032236" cy="103223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1900" y="742702"/>
            <a:ext cx="1032236" cy="1032236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2090018" y="2781476"/>
            <a:ext cx="1259786" cy="1010191"/>
          </a:xfrm>
          <a:prstGeom prst="rect">
            <a:avLst/>
          </a:prstGeom>
          <a:solidFill>
            <a:schemeClr val="accent4"/>
          </a:solidFill>
          <a:ln>
            <a:solidFill>
              <a:schemeClr val="accent4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Helvetica-Light" pitchFamily="34" charset="0"/>
              </a:rPr>
              <a:t>Command Line Shell</a:t>
            </a:r>
            <a:endParaRPr lang="en-US" dirty="0">
              <a:latin typeface="Helvetica-Light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81822" y="2781475"/>
            <a:ext cx="1259786" cy="1010191"/>
          </a:xfrm>
          <a:prstGeom prst="rect">
            <a:avLst/>
          </a:prstGeom>
          <a:solidFill>
            <a:schemeClr val="accent4"/>
          </a:solidFill>
          <a:ln>
            <a:solidFill>
              <a:schemeClr val="accent4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Helvetica-Light" pitchFamily="34" charset="0"/>
              </a:rPr>
              <a:t>GUI</a:t>
            </a:r>
            <a:endParaRPr lang="en-US" dirty="0">
              <a:latin typeface="Helvetica-Light" pitchFamily="34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7719" y="726673"/>
            <a:ext cx="1064295" cy="106429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9361" y="726673"/>
            <a:ext cx="1064295" cy="1064295"/>
          </a:xfrm>
          <a:prstGeom prst="rect">
            <a:avLst/>
          </a:prstGeom>
        </p:spPr>
      </p:pic>
      <p:cxnSp>
        <p:nvCxnSpPr>
          <p:cNvPr id="19" name="Elbow Connector 18"/>
          <p:cNvCxnSpPr>
            <a:stCxn id="13" idx="2"/>
            <a:endCxn id="6" idx="0"/>
          </p:cNvCxnSpPr>
          <p:nvPr/>
        </p:nvCxnSpPr>
        <p:spPr>
          <a:xfrm rot="5400000">
            <a:off x="3944794" y="1958252"/>
            <a:ext cx="1006538" cy="639911"/>
          </a:xfrm>
          <a:prstGeom prst="bentConnector3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/>
          <p:cNvCxnSpPr>
            <a:stCxn id="13" idx="2"/>
            <a:endCxn id="14" idx="0"/>
          </p:cNvCxnSpPr>
          <p:nvPr/>
        </p:nvCxnSpPr>
        <p:spPr>
          <a:xfrm rot="5400000">
            <a:off x="3240696" y="1254154"/>
            <a:ext cx="1006538" cy="2048107"/>
          </a:xfrm>
          <a:prstGeom prst="bentConnector3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/>
          <p:cNvCxnSpPr>
            <a:stCxn id="13" idx="2"/>
            <a:endCxn id="15" idx="0"/>
          </p:cNvCxnSpPr>
          <p:nvPr/>
        </p:nvCxnSpPr>
        <p:spPr>
          <a:xfrm rot="5400000">
            <a:off x="2536599" y="550055"/>
            <a:ext cx="1006537" cy="3456303"/>
          </a:xfrm>
          <a:prstGeom prst="bentConnector3">
            <a:avLst>
              <a:gd name="adj1" fmla="val 50000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stCxn id="13" idx="2"/>
            <a:endCxn id="8" idx="0"/>
          </p:cNvCxnSpPr>
          <p:nvPr/>
        </p:nvCxnSpPr>
        <p:spPr>
          <a:xfrm rot="16200000" flipH="1">
            <a:off x="4662999" y="1879957"/>
            <a:ext cx="946007" cy="735968"/>
          </a:xfrm>
          <a:prstGeom prst="bentConnector3">
            <a:avLst>
              <a:gd name="adj1" fmla="val 50000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/>
          <p:cNvCxnSpPr>
            <a:stCxn id="13" idx="2"/>
            <a:endCxn id="11" idx="0"/>
          </p:cNvCxnSpPr>
          <p:nvPr/>
        </p:nvCxnSpPr>
        <p:spPr>
          <a:xfrm rot="16200000" flipH="1">
            <a:off x="5286120" y="1256836"/>
            <a:ext cx="907342" cy="1943546"/>
          </a:xfrm>
          <a:prstGeom prst="bentConnector3">
            <a:avLst>
              <a:gd name="adj1" fmla="val 50000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stCxn id="13" idx="2"/>
            <a:endCxn id="10" idx="0"/>
          </p:cNvCxnSpPr>
          <p:nvPr/>
        </p:nvCxnSpPr>
        <p:spPr>
          <a:xfrm rot="16200000" flipH="1">
            <a:off x="5906092" y="636863"/>
            <a:ext cx="907342" cy="3183491"/>
          </a:xfrm>
          <a:prstGeom prst="bentConnector3">
            <a:avLst>
              <a:gd name="adj1" fmla="val 50000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>
            <a:stCxn id="17" idx="2"/>
            <a:endCxn id="10" idx="0"/>
          </p:cNvCxnSpPr>
          <p:nvPr/>
        </p:nvCxnSpPr>
        <p:spPr>
          <a:xfrm rot="5400000">
            <a:off x="7505853" y="2236624"/>
            <a:ext cx="891312" cy="12700"/>
          </a:xfrm>
          <a:prstGeom prst="bentConnector3">
            <a:avLst>
              <a:gd name="adj1" fmla="val 50000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Elbow Connector 37"/>
          <p:cNvCxnSpPr>
            <a:stCxn id="16" idx="2"/>
            <a:endCxn id="14" idx="0"/>
          </p:cNvCxnSpPr>
          <p:nvPr/>
        </p:nvCxnSpPr>
        <p:spPr>
          <a:xfrm rot="5400000">
            <a:off x="2384635" y="2126244"/>
            <a:ext cx="990508" cy="319956"/>
          </a:xfrm>
          <a:prstGeom prst="bentConnector3">
            <a:avLst>
              <a:gd name="adj1" fmla="val 50000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Elbow Connector 40"/>
          <p:cNvCxnSpPr>
            <a:stCxn id="12" idx="2"/>
            <a:endCxn id="15" idx="0"/>
          </p:cNvCxnSpPr>
          <p:nvPr/>
        </p:nvCxnSpPr>
        <p:spPr>
          <a:xfrm rot="5400000">
            <a:off x="808447" y="2278206"/>
            <a:ext cx="1006537" cy="12700"/>
          </a:xfrm>
          <a:prstGeom prst="bentConnector3">
            <a:avLst>
              <a:gd name="adj1" fmla="val 50000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2605413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ular Callout 16"/>
          <p:cNvSpPr/>
          <p:nvPr/>
        </p:nvSpPr>
        <p:spPr>
          <a:xfrm>
            <a:off x="2144775" y="5349334"/>
            <a:ext cx="4071938" cy="1294774"/>
          </a:xfrm>
          <a:prstGeom prst="wedgeRectCallout">
            <a:avLst>
              <a:gd name="adj1" fmla="val 77787"/>
              <a:gd name="adj2" fmla="val -7053"/>
            </a:avLst>
          </a:prstGeom>
          <a:solidFill>
            <a:schemeClr val="accent1"/>
          </a:solidFill>
          <a:ln w="571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3338"/>
            <a:ext cx="8229600" cy="914875"/>
          </a:xfrm>
        </p:spPr>
        <p:txBody>
          <a:bodyPr/>
          <a:lstStyle/>
          <a:p>
            <a:r>
              <a:rPr lang="en-US" dirty="0" smtClean="0"/>
              <a:t>Interrupts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2" y="1062039"/>
            <a:ext cx="6396049" cy="3994248"/>
          </a:xfrm>
        </p:spPr>
        <p:txBody>
          <a:bodyPr>
            <a:noAutofit/>
          </a:bodyPr>
          <a:lstStyle/>
          <a:p>
            <a:r>
              <a:rPr lang="en-US" sz="2400" dirty="0" smtClean="0"/>
              <a:t>Interrupts transfer control from the running code to an interrupt handler</a:t>
            </a:r>
          </a:p>
          <a:p>
            <a:pPr lvl="1"/>
            <a:r>
              <a:rPr lang="en-US" sz="2000" dirty="0" smtClean="0"/>
              <a:t>Each interrupt is assigned a number</a:t>
            </a:r>
          </a:p>
          <a:p>
            <a:pPr lvl="1"/>
            <a:r>
              <a:rPr lang="en-US" sz="2000" dirty="0" smtClean="0"/>
              <a:t>Number acts as an index into the </a:t>
            </a:r>
            <a:r>
              <a:rPr lang="en-US" sz="2000" dirty="0" smtClean="0">
                <a:solidFill>
                  <a:schemeClr val="accent1"/>
                </a:solidFill>
              </a:rPr>
              <a:t>Interrupt Vector Table</a:t>
            </a:r>
          </a:p>
          <a:p>
            <a:pPr lvl="1"/>
            <a:r>
              <a:rPr lang="en-US" sz="2000" dirty="0" smtClean="0"/>
              <a:t>Table maps interrupt numbers to handlers</a:t>
            </a:r>
          </a:p>
          <a:p>
            <a:r>
              <a:rPr lang="en-US" sz="2400" dirty="0" smtClean="0"/>
              <a:t>Interrupts cause a </a:t>
            </a:r>
            <a:r>
              <a:rPr lang="en-US" sz="2400" dirty="0" smtClean="0">
                <a:solidFill>
                  <a:schemeClr val="accent1"/>
                </a:solidFill>
              </a:rPr>
              <a:t>context switch</a:t>
            </a:r>
          </a:p>
          <a:p>
            <a:pPr lvl="1"/>
            <a:r>
              <a:rPr lang="en-US" sz="2000" dirty="0" smtClean="0"/>
              <a:t>State of the CPU must be saved before the switch…</a:t>
            </a:r>
          </a:p>
          <a:p>
            <a:pPr lvl="1"/>
            <a:r>
              <a:rPr lang="en-US" sz="2000" dirty="0" smtClean="0"/>
              <a:t>… and restored after the handler completes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B9EA5-CE9A-4950-A80C-5ADF06B45BB8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7423679" y="1954622"/>
            <a:ext cx="1545771" cy="425399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8" name="Rectangle 7"/>
          <p:cNvSpPr/>
          <p:nvPr/>
        </p:nvSpPr>
        <p:spPr>
          <a:xfrm>
            <a:off x="7423680" y="5494527"/>
            <a:ext cx="1545771" cy="7184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Interrupt Vector</a:t>
            </a:r>
            <a:endParaRPr lang="en-US" sz="2000" dirty="0"/>
          </a:p>
        </p:txBody>
      </p:sp>
      <p:sp>
        <p:nvSpPr>
          <p:cNvPr id="9" name="TextBox 8"/>
          <p:cNvSpPr txBox="1"/>
          <p:nvPr/>
        </p:nvSpPr>
        <p:spPr>
          <a:xfrm>
            <a:off x="6489447" y="6028318"/>
            <a:ext cx="9444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0x0000</a:t>
            </a:r>
            <a:endParaRPr lang="en-US" sz="2000" dirty="0"/>
          </a:p>
        </p:txBody>
      </p:sp>
      <p:sp>
        <p:nvSpPr>
          <p:cNvPr id="10" name="TextBox 9"/>
          <p:cNvSpPr txBox="1"/>
          <p:nvPr/>
        </p:nvSpPr>
        <p:spPr>
          <a:xfrm>
            <a:off x="6500668" y="5309861"/>
            <a:ext cx="9220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0x00FF</a:t>
            </a:r>
            <a:endParaRPr lang="en-US" sz="2000" dirty="0"/>
          </a:p>
        </p:txBody>
      </p:sp>
      <p:sp>
        <p:nvSpPr>
          <p:cNvPr id="13" name="TextBox 12"/>
          <p:cNvSpPr txBox="1"/>
          <p:nvPr/>
        </p:nvSpPr>
        <p:spPr>
          <a:xfrm>
            <a:off x="6511889" y="1782890"/>
            <a:ext cx="8996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0xFFFF</a:t>
            </a:r>
            <a:endParaRPr lang="en-US" sz="2000" dirty="0"/>
          </a:p>
        </p:txBody>
      </p:sp>
      <p:sp>
        <p:nvSpPr>
          <p:cNvPr id="14" name="TextBox 13"/>
          <p:cNvSpPr txBox="1"/>
          <p:nvPr/>
        </p:nvSpPr>
        <p:spPr>
          <a:xfrm>
            <a:off x="7342227" y="1467119"/>
            <a:ext cx="17086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Main Memory</a:t>
            </a:r>
            <a:endParaRPr lang="en-US" sz="2000" b="1" dirty="0"/>
          </a:p>
        </p:txBody>
      </p:sp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1297596610"/>
              </p:ext>
            </p:extLst>
          </p:nvPr>
        </p:nvGraphicFramePr>
        <p:xfrm>
          <a:off x="2235263" y="5459112"/>
          <a:ext cx="3900425" cy="110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20177"/>
                <a:gridCol w="1980248"/>
              </a:tblGrid>
              <a:tr h="191453">
                <a:tc>
                  <a:txBody>
                    <a:bodyPr/>
                    <a:lstStyle/>
                    <a:p>
                      <a:r>
                        <a:rPr lang="en-US" dirty="0" smtClean="0"/>
                        <a:t>Interrupt Number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Pointer to Handler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0x02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0x0000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0x01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0xA146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8" name="Rectangle 17"/>
          <p:cNvSpPr/>
          <p:nvPr/>
        </p:nvSpPr>
        <p:spPr>
          <a:xfrm>
            <a:off x="7423677" y="2688767"/>
            <a:ext cx="1545771" cy="718457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0x01 Handler</a:t>
            </a:r>
            <a:endParaRPr lang="en-US" sz="2000" dirty="0"/>
          </a:p>
        </p:txBody>
      </p:sp>
      <p:sp>
        <p:nvSpPr>
          <p:cNvPr id="19" name="TextBox 18"/>
          <p:cNvSpPr txBox="1"/>
          <p:nvPr/>
        </p:nvSpPr>
        <p:spPr>
          <a:xfrm>
            <a:off x="6510193" y="3186024"/>
            <a:ext cx="9637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0xA146</a:t>
            </a:r>
            <a:endParaRPr lang="en-US" sz="2000" dirty="0"/>
          </a:p>
        </p:txBody>
      </p:sp>
    </p:spTree>
    <p:extLst>
      <p:ext uri="{BB962C8B-B14F-4D97-AF65-F5344CB8AC3E}">
        <p14:creationId xmlns="" xmlns:p14="http://schemas.microsoft.com/office/powerpoint/2010/main" val="35827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Interrupt Timeline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B9EA5-CE9A-4950-A80C-5ADF06B45BB8}" type="slidenum">
              <a:rPr lang="en-US" smtClean="0"/>
              <a:pPr/>
              <a:t>31</a:t>
            </a:fld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1807029" y="5262591"/>
            <a:ext cx="6400800" cy="0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284029" y="5062536"/>
            <a:ext cx="7024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Time</a:t>
            </a:r>
            <a:endParaRPr lang="en-US" sz="2000" dirty="0"/>
          </a:p>
        </p:txBody>
      </p:sp>
      <p:sp>
        <p:nvSpPr>
          <p:cNvPr id="17" name="TextBox 16"/>
          <p:cNvSpPr txBox="1"/>
          <p:nvPr/>
        </p:nvSpPr>
        <p:spPr>
          <a:xfrm>
            <a:off x="381383" y="2501661"/>
            <a:ext cx="6190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 smtClean="0"/>
              <a:t>CPU</a:t>
            </a:r>
            <a:endParaRPr lang="en-US" sz="2000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236278" y="4058319"/>
            <a:ext cx="9092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I/O Device</a:t>
            </a:r>
            <a:endParaRPr lang="en-US" sz="2000" b="1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381383" y="3518145"/>
            <a:ext cx="770670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1347338" y="2211860"/>
            <a:ext cx="1379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User Process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895611" y="2998963"/>
            <a:ext cx="1831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Interrupt Handler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2194813" y="3873653"/>
            <a:ext cx="532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Idle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1425051" y="4581539"/>
            <a:ext cx="13022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Transferring</a:t>
            </a:r>
            <a:endParaRPr lang="en-US" dirty="0"/>
          </a:p>
        </p:txBody>
      </p:sp>
      <p:cxnSp>
        <p:nvCxnSpPr>
          <p:cNvPr id="32" name="Straight Connector 31"/>
          <p:cNvCxnSpPr/>
          <p:nvPr/>
        </p:nvCxnSpPr>
        <p:spPr>
          <a:xfrm>
            <a:off x="2841171" y="2396526"/>
            <a:ext cx="182880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4637313" y="3140085"/>
            <a:ext cx="337458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4669971" y="2363868"/>
            <a:ext cx="0" cy="787103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5007429" y="2385641"/>
            <a:ext cx="0" cy="787103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4985657" y="2407413"/>
            <a:ext cx="2318657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7262208" y="3150971"/>
            <a:ext cx="500748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294866" y="2374754"/>
            <a:ext cx="0" cy="787103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7762956" y="2396527"/>
            <a:ext cx="0" cy="787103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7728858" y="2407413"/>
            <a:ext cx="566057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2841171" y="4058319"/>
            <a:ext cx="566057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3374570" y="4036547"/>
            <a:ext cx="0" cy="787103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3374570" y="4787586"/>
            <a:ext cx="1054479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>
            <a:off x="4386943" y="4018710"/>
            <a:ext cx="0" cy="787103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4386943" y="4047043"/>
            <a:ext cx="1926771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6291942" y="4017929"/>
            <a:ext cx="0" cy="787103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6291942" y="4768968"/>
            <a:ext cx="76200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7053937" y="4021864"/>
            <a:ext cx="0" cy="787103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7053937" y="4047433"/>
            <a:ext cx="115389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>
            <a:off x="3217409" y="2581192"/>
            <a:ext cx="0" cy="1292461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V="1">
            <a:off x="4386943" y="2591179"/>
            <a:ext cx="0" cy="1240580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6093960" y="2564403"/>
            <a:ext cx="0" cy="1292461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V="1">
            <a:off x="7053937" y="2591179"/>
            <a:ext cx="0" cy="1240580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ular Callout 48"/>
          <p:cNvSpPr/>
          <p:nvPr/>
        </p:nvSpPr>
        <p:spPr>
          <a:xfrm>
            <a:off x="1562442" y="1398873"/>
            <a:ext cx="1797260" cy="647086"/>
          </a:xfrm>
          <a:prstGeom prst="wedgeRectCallout">
            <a:avLst>
              <a:gd name="adj1" fmla="val 40163"/>
              <a:gd name="adj2" fmla="val 86742"/>
            </a:avLst>
          </a:prstGeom>
          <a:solidFill>
            <a:schemeClr val="accent1"/>
          </a:solidFill>
          <a:ln w="571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/>
              <a:t>file.read</a:t>
            </a:r>
            <a:r>
              <a:rPr lang="en-US" sz="2400" dirty="0"/>
              <a:t>(</a:t>
            </a:r>
            <a:r>
              <a:rPr lang="en-US" sz="2400" dirty="0" smtClean="0"/>
              <a:t>);</a:t>
            </a:r>
            <a:endParaRPr lang="en-US" sz="2400" dirty="0"/>
          </a:p>
        </p:txBody>
      </p:sp>
      <p:sp>
        <p:nvSpPr>
          <p:cNvPr id="53" name="Rectangular Callout 52"/>
          <p:cNvSpPr/>
          <p:nvPr/>
        </p:nvSpPr>
        <p:spPr>
          <a:xfrm>
            <a:off x="5931598" y="1398873"/>
            <a:ext cx="1797260" cy="647086"/>
          </a:xfrm>
          <a:prstGeom prst="wedgeRectCallout">
            <a:avLst>
              <a:gd name="adj1" fmla="val -37478"/>
              <a:gd name="adj2" fmla="val 79382"/>
            </a:avLst>
          </a:prstGeom>
          <a:solidFill>
            <a:schemeClr val="accent1"/>
          </a:solidFill>
          <a:ln w="571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/>
              <a:t>file.read</a:t>
            </a:r>
            <a:r>
              <a:rPr lang="en-US" sz="2400" dirty="0" smtClean="0"/>
              <a:t>();</a:t>
            </a:r>
            <a:endParaRPr lang="en-US" sz="2400" dirty="0"/>
          </a:p>
        </p:txBody>
      </p:sp>
      <p:sp>
        <p:nvSpPr>
          <p:cNvPr id="56" name="Rectangular Callout 55"/>
          <p:cNvSpPr/>
          <p:nvPr/>
        </p:nvSpPr>
        <p:spPr>
          <a:xfrm>
            <a:off x="2632180" y="5458142"/>
            <a:ext cx="2139477" cy="840634"/>
          </a:xfrm>
          <a:prstGeom prst="wedgeRectCallout">
            <a:avLst>
              <a:gd name="adj1" fmla="val 32415"/>
              <a:gd name="adj2" fmla="val -114040"/>
            </a:avLst>
          </a:prstGeom>
          <a:solidFill>
            <a:schemeClr val="accent1"/>
          </a:solidFill>
          <a:ln w="571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Read done, raise interrupt </a:t>
            </a:r>
            <a:endParaRPr lang="en-US" sz="2400" dirty="0"/>
          </a:p>
        </p:txBody>
      </p:sp>
      <p:sp>
        <p:nvSpPr>
          <p:cNvPr id="60" name="Rectangular Callout 59"/>
          <p:cNvSpPr/>
          <p:nvPr/>
        </p:nvSpPr>
        <p:spPr>
          <a:xfrm>
            <a:off x="5299180" y="5458142"/>
            <a:ext cx="2139477" cy="840634"/>
          </a:xfrm>
          <a:prstGeom prst="wedgeRectCallout">
            <a:avLst>
              <a:gd name="adj1" fmla="val 32415"/>
              <a:gd name="adj2" fmla="val -114040"/>
            </a:avLst>
          </a:prstGeom>
          <a:solidFill>
            <a:schemeClr val="accent1"/>
          </a:solidFill>
          <a:ln w="571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Read done, raise interrupt </a:t>
            </a:r>
            <a:endParaRPr lang="en-US" sz="2400" dirty="0"/>
          </a:p>
        </p:txBody>
      </p:sp>
      <p:sp>
        <p:nvSpPr>
          <p:cNvPr id="62" name="Rectangular Callout 61"/>
          <p:cNvSpPr/>
          <p:nvPr/>
        </p:nvSpPr>
        <p:spPr>
          <a:xfrm>
            <a:off x="3598070" y="1398873"/>
            <a:ext cx="2095159" cy="647086"/>
          </a:xfrm>
          <a:prstGeom prst="wedgeRectCallout">
            <a:avLst>
              <a:gd name="adj1" fmla="val 1293"/>
              <a:gd name="adj2" fmla="val 90422"/>
            </a:avLst>
          </a:prstGeom>
          <a:solidFill>
            <a:schemeClr val="accent1"/>
          </a:solidFill>
          <a:ln w="571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Context Switch</a:t>
            </a:r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937662" y="2973549"/>
            <a:ext cx="7697585" cy="1248548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Interrupts are an example of asynchronous messaging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Interrupts enable the CPU and devices to work in parallel</a:t>
            </a:r>
          </a:p>
        </p:txBody>
      </p:sp>
    </p:spTree>
    <p:extLst>
      <p:ext uri="{BB962C8B-B14F-4D97-AF65-F5344CB8AC3E}">
        <p14:creationId xmlns="" xmlns:p14="http://schemas.microsoft.com/office/powerpoint/2010/main" val="4023701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53" grpId="0" animBg="1"/>
      <p:bldP spid="56" grpId="0" animBg="1"/>
      <p:bldP spid="60" grpId="0" animBg="1"/>
      <p:bldP spid="62" grpId="0" animBg="1"/>
      <p:bldP spid="19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Context Switch on CPU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B9EA5-CE9A-4950-A80C-5ADF06B45BB8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515744"/>
            <a:ext cx="8961090" cy="4346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83772"/>
            <a:ext cx="8229600" cy="5342392"/>
          </a:xfrm>
        </p:spPr>
        <p:txBody>
          <a:bodyPr anchor="ctr">
            <a:normAutofit/>
          </a:bodyPr>
          <a:lstStyle/>
          <a:p>
            <a:r>
              <a:rPr lang="en-US" sz="4400" dirty="0" smtClean="0">
                <a:solidFill>
                  <a:schemeClr val="bg1">
                    <a:lumMod val="75000"/>
                  </a:schemeClr>
                </a:solidFill>
              </a:rPr>
              <a:t>Hardware Basics</a:t>
            </a:r>
          </a:p>
          <a:p>
            <a:r>
              <a:rPr lang="en-US" sz="4400" dirty="0" smtClean="0"/>
              <a:t>PC </a:t>
            </a:r>
            <a:r>
              <a:rPr lang="en-US" sz="4400" dirty="0" err="1" smtClean="0"/>
              <a:t>Bootup</a:t>
            </a:r>
            <a:r>
              <a:rPr lang="en-US" sz="4400" dirty="0" smtClean="0"/>
              <a:t> Sequence</a:t>
            </a:r>
          </a:p>
          <a:p>
            <a:r>
              <a:rPr lang="en-US" sz="4400" dirty="0"/>
              <a:t>A Simple OS </a:t>
            </a:r>
            <a:r>
              <a:rPr lang="en-US" sz="4400" dirty="0" smtClean="0"/>
              <a:t>Example</a:t>
            </a:r>
          </a:p>
          <a:p>
            <a:r>
              <a:rPr lang="en-US" sz="4400" dirty="0" smtClean="0"/>
              <a:t>Kernels</a:t>
            </a:r>
            <a:endParaRPr lang="en-US" sz="4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B9EA5-CE9A-4950-A80C-5ADF06B45BB8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156522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What Happens After You Push Power?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98370" y="1600200"/>
            <a:ext cx="5715001" cy="4789714"/>
          </a:xfrm>
        </p:spPr>
        <p:txBody>
          <a:bodyPr>
            <a:normAutofit/>
          </a:bodyPr>
          <a:lstStyle/>
          <a:p>
            <a:r>
              <a:rPr lang="en-US" dirty="0" smtClean="0"/>
              <a:t>A lot happens in between</a:t>
            </a:r>
          </a:p>
          <a:p>
            <a:pPr lvl="1"/>
            <a:r>
              <a:rPr lang="en-US" dirty="0" smtClean="0"/>
              <a:t>Pushing power…</a:t>
            </a:r>
          </a:p>
          <a:p>
            <a:pPr lvl="1"/>
            <a:r>
              <a:rPr lang="en-US" dirty="0" smtClean="0"/>
              <a:t>… And arriving at the desktop</a:t>
            </a:r>
          </a:p>
          <a:p>
            <a:r>
              <a:rPr lang="en-US" dirty="0" smtClean="0"/>
              <a:t>Basic steps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Start the BIOS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Load settings from CMOS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Initializing devices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Run POST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Initiate the bootstrap sequence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B9EA5-CE9A-4950-A80C-5ADF06B45BB8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6146" name="Picture 2" descr="D:\Classes\5600\assets\Finger-Pressing-Power-Button-300x30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790" y="2326368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3364104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Starting the BIOS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8855" y="1426024"/>
            <a:ext cx="8937171" cy="525780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Basic </a:t>
            </a:r>
            <a:r>
              <a:rPr lang="en-US" dirty="0" err="1" smtClean="0"/>
              <a:t>Input/Output</a:t>
            </a:r>
            <a:r>
              <a:rPr lang="en-US" dirty="0" smtClean="0"/>
              <a:t> System (BIOS)</a:t>
            </a:r>
          </a:p>
          <a:p>
            <a:pPr lvl="1"/>
            <a:r>
              <a:rPr lang="en-US" dirty="0" smtClean="0"/>
              <a:t>A mini-OS burned onto a chip</a:t>
            </a:r>
          </a:p>
          <a:p>
            <a:r>
              <a:rPr lang="en-US" dirty="0" smtClean="0"/>
              <a:t>Begins executing a soon as a PC powers on</a:t>
            </a:r>
          </a:p>
          <a:p>
            <a:pPr lvl="1"/>
            <a:r>
              <a:rPr lang="en-US" dirty="0" smtClean="0"/>
              <a:t>Code from the BIOS chip gets copied to RAM at a low address (e.g. 0xFF)</a:t>
            </a:r>
          </a:p>
          <a:p>
            <a:pPr lvl="1"/>
            <a:r>
              <a:rPr lang="en-US" dirty="0" err="1" smtClean="0">
                <a:solidFill>
                  <a:schemeClr val="accent1"/>
                </a:solidFill>
              </a:rPr>
              <a:t>jmp</a:t>
            </a:r>
            <a:r>
              <a:rPr lang="en-US" dirty="0" smtClean="0">
                <a:solidFill>
                  <a:schemeClr val="accent1"/>
                </a:solidFill>
              </a:rPr>
              <a:t> 0xFF </a:t>
            </a:r>
            <a:r>
              <a:rPr lang="en-US" dirty="0" smtClean="0"/>
              <a:t>(16 bits) written to RAM at 0xFFFF0 </a:t>
            </a:r>
            <a:r>
              <a:rPr lang="en-US" dirty="0"/>
              <a:t>(</a:t>
            </a:r>
            <a:r>
              <a:rPr lang="en-US" dirty="0" smtClean="0"/>
              <a:t>2</a:t>
            </a:r>
            <a:r>
              <a:rPr lang="en-US" baseline="30000" dirty="0" smtClean="0"/>
              <a:t>20</a:t>
            </a:r>
            <a:r>
              <a:rPr lang="en-US" dirty="0" smtClean="0"/>
              <a:t>-16)</a:t>
            </a:r>
          </a:p>
          <a:p>
            <a:pPr lvl="1"/>
            <a:r>
              <a:rPr lang="en-US" dirty="0"/>
              <a:t>x</a:t>
            </a:r>
            <a:r>
              <a:rPr lang="en-US" dirty="0" smtClean="0"/>
              <a:t>86 CPUs always start with 0xFFFF0 in the EIP register</a:t>
            </a:r>
          </a:p>
          <a:p>
            <a:r>
              <a:rPr lang="en-US" dirty="0" smtClean="0"/>
              <a:t>Essential goals of the BIOS</a:t>
            </a:r>
          </a:p>
          <a:p>
            <a:pPr lvl="1"/>
            <a:r>
              <a:rPr lang="en-US" dirty="0" smtClean="0"/>
              <a:t>Check hardware to make sure its functional</a:t>
            </a:r>
          </a:p>
          <a:p>
            <a:pPr lvl="1"/>
            <a:r>
              <a:rPr lang="en-US" dirty="0" smtClean="0"/>
              <a:t>Install simple, low-level device drivers</a:t>
            </a:r>
          </a:p>
          <a:p>
            <a:pPr lvl="1"/>
            <a:r>
              <a:rPr lang="en-US" dirty="0" smtClean="0"/>
              <a:t>Scan storage media for a Master Boot Record (MBR)</a:t>
            </a:r>
          </a:p>
          <a:p>
            <a:pPr lvl="2"/>
            <a:r>
              <a:rPr lang="en-US" dirty="0" smtClean="0"/>
              <a:t>Load the boot record into RAM</a:t>
            </a:r>
          </a:p>
          <a:p>
            <a:pPr lvl="2"/>
            <a:r>
              <a:rPr lang="en-US" dirty="0" smtClean="0"/>
              <a:t>Tells the CPU to execute the loaded code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B9EA5-CE9A-4950-A80C-5ADF06B45BB8}" type="slidenum">
              <a:rPr lang="en-US" smtClean="0"/>
              <a:pPr/>
              <a:t>35</a:t>
            </a:fld>
            <a:endParaRPr lang="en-US" dirty="0"/>
          </a:p>
        </p:txBody>
      </p:sp>
      <p:pic>
        <p:nvPicPr>
          <p:cNvPr id="9218" name="Picture 2" descr="D:\Classes\5600\assets\bios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15255" t="11505" r="5426" b="1552"/>
          <a:stretch/>
        </p:blipFill>
        <p:spPr bwMode="auto">
          <a:xfrm>
            <a:off x="6783978" y="304800"/>
            <a:ext cx="2103120" cy="18288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2193288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Loading Settings from CMOS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BIOS often has configurable options</a:t>
            </a:r>
          </a:p>
          <a:p>
            <a:pPr lvl="1"/>
            <a:r>
              <a:rPr lang="en-US" dirty="0" smtClean="0"/>
              <a:t>Values stored in battery-backed CMOS memory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B9EA5-CE9A-4950-A80C-5ADF06B45BB8}" type="slidenum">
              <a:rPr lang="en-US" smtClean="0"/>
              <a:pPr/>
              <a:t>36</a:t>
            </a:fld>
            <a:endParaRPr lang="en-US" dirty="0"/>
          </a:p>
        </p:txBody>
      </p:sp>
      <p:pic>
        <p:nvPicPr>
          <p:cNvPr id="10242" name="Picture 2" descr="D:\Classes\5600\assets\Award_BIOS_setup_utility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9974" y="2852055"/>
            <a:ext cx="6096000" cy="3810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1473075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Initialize Devices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6829" y="1328057"/>
            <a:ext cx="8817427" cy="537754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Scans and initializes hardware</a:t>
            </a:r>
          </a:p>
          <a:p>
            <a:pPr lvl="1"/>
            <a:r>
              <a:rPr lang="en-US" dirty="0" smtClean="0"/>
              <a:t>CPU and memory</a:t>
            </a:r>
          </a:p>
          <a:p>
            <a:pPr lvl="1"/>
            <a:r>
              <a:rPr lang="en-US" dirty="0" smtClean="0"/>
              <a:t>Keyboard and mouse</a:t>
            </a:r>
          </a:p>
          <a:p>
            <a:pPr lvl="1"/>
            <a:r>
              <a:rPr lang="en-US" dirty="0" smtClean="0"/>
              <a:t>Video</a:t>
            </a:r>
          </a:p>
          <a:p>
            <a:pPr lvl="1"/>
            <a:r>
              <a:rPr lang="en-US" dirty="0" smtClean="0"/>
              <a:t>Bootable storage devices</a:t>
            </a:r>
          </a:p>
          <a:p>
            <a:r>
              <a:rPr lang="en-US" dirty="0" smtClean="0"/>
              <a:t>Installs interrupt handlers in memory</a:t>
            </a:r>
          </a:p>
          <a:p>
            <a:pPr lvl="1"/>
            <a:r>
              <a:rPr lang="en-US" dirty="0" smtClean="0"/>
              <a:t>Builds the Interrupt Vector Table</a:t>
            </a:r>
          </a:p>
          <a:p>
            <a:r>
              <a:rPr lang="en-US" dirty="0" smtClean="0"/>
              <a:t>Runs additional </a:t>
            </a:r>
            <a:r>
              <a:rPr lang="en-US" dirty="0" err="1" smtClean="0"/>
              <a:t>BIOSes</a:t>
            </a:r>
            <a:r>
              <a:rPr lang="en-US" dirty="0" smtClean="0"/>
              <a:t> on expansion cards</a:t>
            </a:r>
          </a:p>
          <a:p>
            <a:pPr lvl="1"/>
            <a:r>
              <a:rPr lang="en-US" dirty="0" smtClean="0"/>
              <a:t>Video cards and SCSI cards often have their own BIOS</a:t>
            </a:r>
          </a:p>
          <a:p>
            <a:r>
              <a:rPr lang="en-US" dirty="0" smtClean="0"/>
              <a:t>Runs POST test</a:t>
            </a:r>
          </a:p>
          <a:p>
            <a:pPr lvl="1"/>
            <a:r>
              <a:rPr lang="en-US" dirty="0" smtClean="0"/>
              <a:t>Check RAM by read/write to each address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B9EA5-CE9A-4950-A80C-5ADF06B45BB8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4221920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Bootstrapping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13114"/>
            <a:ext cx="8229600" cy="508362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Problem: we need to find and load a real OS</a:t>
            </a:r>
          </a:p>
          <a:p>
            <a:r>
              <a:rPr lang="en-US" dirty="0" smtClean="0"/>
              <a:t>BIOS identifies all potentially bootable devices</a:t>
            </a:r>
          </a:p>
          <a:p>
            <a:pPr lvl="1"/>
            <a:r>
              <a:rPr lang="en-US" dirty="0" smtClean="0"/>
              <a:t>Tries to locate Master Boot Record (MBR) on each device</a:t>
            </a:r>
          </a:p>
          <a:p>
            <a:pPr lvl="1"/>
            <a:r>
              <a:rPr lang="en-US" dirty="0"/>
              <a:t>O</a:t>
            </a:r>
            <a:r>
              <a:rPr lang="en-US" dirty="0" smtClean="0"/>
              <a:t>rder in which devices are tried is configurable</a:t>
            </a:r>
          </a:p>
          <a:p>
            <a:r>
              <a:rPr lang="en-US" dirty="0" smtClean="0"/>
              <a:t>MBR has code that can load the actual OS</a:t>
            </a:r>
          </a:p>
          <a:p>
            <a:pPr lvl="1"/>
            <a:r>
              <a:rPr lang="en-US" dirty="0" smtClean="0"/>
              <a:t>Code is known as a </a:t>
            </a:r>
            <a:r>
              <a:rPr lang="en-US" dirty="0" err="1" smtClean="0">
                <a:solidFill>
                  <a:schemeClr val="accent1"/>
                </a:solidFill>
              </a:rPr>
              <a:t>bootloader</a:t>
            </a:r>
            <a:endParaRPr lang="en-US" dirty="0" smtClean="0">
              <a:solidFill>
                <a:schemeClr val="accent1"/>
              </a:solidFill>
            </a:endParaRPr>
          </a:p>
          <a:p>
            <a:r>
              <a:rPr lang="en-US" dirty="0" smtClean="0"/>
              <a:t>Example bootable devices:</a:t>
            </a:r>
          </a:p>
          <a:p>
            <a:pPr lvl="1"/>
            <a:r>
              <a:rPr lang="en-US" dirty="0" smtClean="0"/>
              <a:t>Hard drive, SSD, floppy disk, CD/DVD/</a:t>
            </a:r>
            <a:r>
              <a:rPr lang="en-US" dirty="0" err="1" smtClean="0"/>
              <a:t>Bluray</a:t>
            </a:r>
            <a:r>
              <a:rPr lang="en-US" dirty="0" smtClean="0"/>
              <a:t>, USB flash drive, </a:t>
            </a:r>
            <a:r>
              <a:rPr lang="en-US" dirty="0" smtClean="0">
                <a:solidFill>
                  <a:schemeClr val="accent1"/>
                </a:solidFill>
              </a:rPr>
              <a:t>network interface card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B9EA5-CE9A-4950-A80C-5ADF06B45BB8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923363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Master Boot Record (MBR)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="" xmlns:p14="http://schemas.microsoft.com/office/powerpoint/2010/main" val="1316784574"/>
              </p:ext>
            </p:extLst>
          </p:nvPr>
        </p:nvGraphicFramePr>
        <p:xfrm>
          <a:off x="4267200" y="1992086"/>
          <a:ext cx="4724401" cy="3327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3341"/>
                <a:gridCol w="754728"/>
                <a:gridCol w="2286362"/>
                <a:gridCol w="859970"/>
              </a:tblGrid>
              <a:tr h="348343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Address</a:t>
                      </a:r>
                      <a:endParaRPr lang="en-US" dirty="0"/>
                    </a:p>
                  </a:txBody>
                  <a:tcPr anchor="ctr">
                    <a:lnB w="285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Description</a:t>
                      </a:r>
                      <a:endParaRPr lang="en-US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Size (Bytes)</a:t>
                      </a:r>
                      <a:endParaRPr lang="en-US" dirty="0"/>
                    </a:p>
                  </a:txBody>
                  <a:tcPr anchor="ctr"/>
                </a:tc>
              </a:tr>
              <a:tr h="34834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Hex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Dec.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0x000</a:t>
                      </a:r>
                      <a:endParaRPr lang="en-US" dirty="0"/>
                    </a:p>
                  </a:txBody>
                  <a:tcPr>
                    <a:lnT w="571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T w="571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Bootstrap code area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446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0x1BE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446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Partition Entry #1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16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0x1CE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462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Partition Entry #2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16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0x1DE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478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Partition Entry #3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16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0x1EE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494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Partition</a:t>
                      </a:r>
                      <a:r>
                        <a:rPr lang="en-US" baseline="0" dirty="0" smtClean="0"/>
                        <a:t> Entry #4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16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0x1FE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Magic Number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b="1" dirty="0" smtClean="0"/>
                        <a:t>Total: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512</a:t>
                      </a:r>
                      <a:endParaRPr lang="en-US" b="1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B9EA5-CE9A-4950-A80C-5ADF06B45BB8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348340" y="1186536"/>
            <a:ext cx="3799114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Special 512 byte file written to sector 0 (address 0) of a storage device</a:t>
            </a:r>
          </a:p>
          <a:p>
            <a:r>
              <a:rPr lang="en-US" dirty="0" smtClean="0"/>
              <a:t>Contains</a:t>
            </a:r>
          </a:p>
          <a:p>
            <a:pPr lvl="1"/>
            <a:r>
              <a:rPr lang="en-US" dirty="0" smtClean="0"/>
              <a:t>446 bytes of executable code</a:t>
            </a:r>
          </a:p>
          <a:p>
            <a:pPr lvl="1"/>
            <a:r>
              <a:rPr lang="en-US" dirty="0" smtClean="0"/>
              <a:t>Entries for 4 partitions (DPT</a:t>
            </a:r>
            <a:r>
              <a:rPr lang="en-US" altLang="zh-CN" dirty="0" smtClean="0"/>
              <a:t>)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195946" y="5660580"/>
            <a:ext cx="8948054" cy="11865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Too small to hold an entire OS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tarts a sequence of chain-loading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196585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Many Different </a:t>
            </a:r>
            <a:r>
              <a:rPr lang="en-US" dirty="0" err="1" smtClean="0"/>
              <a:t>OSes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B9EA5-CE9A-4950-A80C-5ADF06B45BB8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12290" name="Picture 2" descr="D:\Classes\5600\assets\google-android-mascot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2838" y="3173492"/>
            <a:ext cx="1394039" cy="135562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1" name="Picture 3" descr="D:\Classes\5600\assets\windows-3-1-logo-1992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29314" t="27240" r="28685" b="26759"/>
          <a:stretch/>
        </p:blipFill>
        <p:spPr bwMode="auto">
          <a:xfrm>
            <a:off x="1617521" y="1574819"/>
            <a:ext cx="1262097" cy="103672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D:\Classes\5600\assets\windows-95-98-2000-logo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26431" t="23397" r="27068" b="22602"/>
          <a:stretch/>
        </p:blipFill>
        <p:spPr bwMode="auto">
          <a:xfrm>
            <a:off x="2879618" y="1441126"/>
            <a:ext cx="1397322" cy="121702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3" name="Picture 5" descr="D:\Classes\5600\assets\url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6940" y="1505531"/>
            <a:ext cx="1255260" cy="117951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4" name="Picture 6" descr="D:\Classes\5600\assets\windows-71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0454" y="1464642"/>
            <a:ext cx="1268376" cy="126129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5" name="Picture 7" descr="D:\Classes\5600\assets\Windows-8-logo-300x300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0186" y="1560527"/>
            <a:ext cx="1069521" cy="106952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6" name="Picture 8" descr="D:\Classes\5600\assets\url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4864" y="3315009"/>
            <a:ext cx="1412695" cy="120922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7" name="Picture 9" descr="D:\Classes\5600\assets\ubuntu-logo32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0622" y="3239762"/>
            <a:ext cx="1270000" cy="1270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8" name="Picture 10" descr="D:\Classes\5600\assets\redhat-logo-cloud.jpe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4283" y="3149003"/>
            <a:ext cx="1249418" cy="137522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9" name="Picture 11" descr="D:\Classes\5600\assets\centos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9543" y="3169460"/>
            <a:ext cx="1416050" cy="141605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00" name="Picture 12" descr="D:\Classes\5600\assets\512px-Tux.svg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7571" y="3189367"/>
            <a:ext cx="1168486" cy="135562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01" name="Picture 13" descr="D:\Classes\5600\assets\ios_logo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2793" y="5309745"/>
            <a:ext cx="1671471" cy="97502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02" name="Picture 14" descr="D:\Classes\5600\assets\apple-logo-300x300.jp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5266" y="4920224"/>
            <a:ext cx="1462881" cy="146288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04" name="Picture 16" descr="D:\Classes\5600\assets\freebsd.png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4485" y="5083391"/>
            <a:ext cx="1452207" cy="142773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05" name="Picture 17" descr="D:\Classes\5600\assets\Bitrig-a-Fork-of-OpenBSD-Announced-2.png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3148" y="4920224"/>
            <a:ext cx="2969683" cy="15909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33757" y="1828801"/>
            <a:ext cx="13509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dirty="0" smtClean="0"/>
              <a:t>Windows</a:t>
            </a:r>
            <a:endParaRPr lang="en-US" sz="2400" dirty="0"/>
          </a:p>
        </p:txBody>
      </p:sp>
      <p:sp>
        <p:nvSpPr>
          <p:cNvPr id="23" name="TextBox 22"/>
          <p:cNvSpPr txBox="1"/>
          <p:nvPr/>
        </p:nvSpPr>
        <p:spPr>
          <a:xfrm>
            <a:off x="388281" y="3605783"/>
            <a:ext cx="8418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dirty="0" smtClean="0"/>
              <a:t>Linux</a:t>
            </a:r>
            <a:endParaRPr lang="en-US" sz="2400" dirty="0"/>
          </a:p>
        </p:txBody>
      </p:sp>
      <p:sp>
        <p:nvSpPr>
          <p:cNvPr id="24" name="TextBox 23"/>
          <p:cNvSpPr txBox="1"/>
          <p:nvPr/>
        </p:nvSpPr>
        <p:spPr>
          <a:xfrm>
            <a:off x="468430" y="5461511"/>
            <a:ext cx="6815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dirty="0" smtClean="0"/>
              <a:t>BSD</a:t>
            </a:r>
            <a:endParaRPr lang="en-US" sz="2400" dirty="0"/>
          </a:p>
        </p:txBody>
      </p:sp>
    </p:spTree>
    <p:extLst>
      <p:ext uri="{BB962C8B-B14F-4D97-AF65-F5344CB8AC3E}">
        <p14:creationId xmlns="" xmlns:p14="http://schemas.microsoft.com/office/powerpoint/2010/main" val="2476413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1178560" cy="1143000"/>
          </a:xfrm>
        </p:spPr>
        <p:txBody>
          <a:bodyPr>
            <a:normAutofit fontScale="90000"/>
          </a:bodyPr>
          <a:lstStyle/>
          <a:p>
            <a:r>
              <a:rPr lang="en-US" altLang="zh-CN" dirty="0" smtClean="0"/>
              <a:t>MBR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B9EA5-CE9A-4950-A80C-5ADF06B45BB8}" type="slidenum">
              <a:rPr lang="en-US" smtClean="0"/>
              <a:pPr/>
              <a:t>40</a:t>
            </a:fld>
            <a:endParaRPr lang="en-US" dirty="0"/>
          </a:p>
        </p:txBody>
      </p:sp>
      <p:pic>
        <p:nvPicPr>
          <p:cNvPr id="109570" name="Picture 2" descr="http://h.hiphotos.baidu.com/baike/c0%3Dbaike92%2C5%2C5%2C92%2C30/sign=931f59de94eef01f591910978197f240/78310a55b319ebc490d596238226cffc1f1716d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1334" y="220979"/>
            <a:ext cx="6621145" cy="647853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</a:t>
            </a:r>
            <a:r>
              <a:rPr lang="en-US" dirty="0" err="1" smtClean="0"/>
              <a:t>Bootloader</a:t>
            </a:r>
            <a:r>
              <a:rPr lang="en-US" dirty="0" smtClean="0"/>
              <a:t>: GRUB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73621"/>
            <a:ext cx="8229600" cy="1306286"/>
          </a:xfrm>
        </p:spPr>
        <p:txBody>
          <a:bodyPr/>
          <a:lstStyle/>
          <a:p>
            <a:r>
              <a:rPr lang="en-US" dirty="0" smtClean="0"/>
              <a:t>Grand Unified </a:t>
            </a:r>
            <a:r>
              <a:rPr lang="en-US" dirty="0" err="1" smtClean="0"/>
              <a:t>Bootloader</a:t>
            </a:r>
            <a:endParaRPr lang="en-US" dirty="0" smtClean="0"/>
          </a:p>
          <a:p>
            <a:pPr lvl="1"/>
            <a:r>
              <a:rPr lang="en-US" dirty="0" smtClean="0"/>
              <a:t>Used with Unix, Linux, Solaris, etc.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B9EA5-CE9A-4950-A80C-5ADF06B45BB8}" type="slidenum">
              <a:rPr lang="en-US" smtClean="0"/>
              <a:pPr/>
              <a:t>41</a:t>
            </a:fld>
            <a:endParaRPr lang="en-US" dirty="0"/>
          </a:p>
        </p:txBody>
      </p:sp>
      <p:pic>
        <p:nvPicPr>
          <p:cNvPr id="7170" name="Picture 2" descr="D:\Classes\5600\assets\grub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633" y="2453624"/>
            <a:ext cx="7673975" cy="426331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3005253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B9EA5-CE9A-4950-A80C-5ADF06B45BB8}" type="slidenum">
              <a:rPr lang="en-US" smtClean="0"/>
              <a:pPr/>
              <a:t>42</a:t>
            </a:fld>
            <a:endParaRPr lang="en-US" dirty="0"/>
          </a:p>
        </p:txBody>
      </p:sp>
      <p:pic>
        <p:nvPicPr>
          <p:cNvPr id="8195" name="Picture 3" descr="D:\Classes\5600\assets\768px-GNU_GRUB_on_MBR_partitioned_hard_disk_drives.sv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549" y="129949"/>
            <a:ext cx="8490857" cy="663348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3595717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83772"/>
            <a:ext cx="8229600" cy="5342392"/>
          </a:xfrm>
        </p:spPr>
        <p:txBody>
          <a:bodyPr anchor="ctr">
            <a:normAutofit/>
          </a:bodyPr>
          <a:lstStyle/>
          <a:p>
            <a:r>
              <a:rPr lang="en-US" sz="4400" dirty="0" smtClean="0">
                <a:solidFill>
                  <a:schemeClr val="bg1">
                    <a:lumMod val="75000"/>
                  </a:schemeClr>
                </a:solidFill>
              </a:rPr>
              <a:t>Hardware Basics</a:t>
            </a:r>
          </a:p>
          <a:p>
            <a:r>
              <a:rPr lang="en-US" sz="4400" dirty="0" smtClean="0">
                <a:solidFill>
                  <a:schemeClr val="bg1">
                    <a:lumMod val="75000"/>
                  </a:schemeClr>
                </a:solidFill>
              </a:rPr>
              <a:t>PC </a:t>
            </a:r>
            <a:r>
              <a:rPr lang="en-US" sz="4400" dirty="0" err="1" smtClean="0">
                <a:solidFill>
                  <a:schemeClr val="bg1">
                    <a:lumMod val="75000"/>
                  </a:schemeClr>
                </a:solidFill>
              </a:rPr>
              <a:t>Bootup</a:t>
            </a:r>
            <a:r>
              <a:rPr lang="en-US" sz="4400" dirty="0" smtClean="0">
                <a:solidFill>
                  <a:schemeClr val="bg1">
                    <a:lumMod val="75000"/>
                  </a:schemeClr>
                </a:solidFill>
              </a:rPr>
              <a:t> Sequence</a:t>
            </a:r>
          </a:p>
          <a:p>
            <a:r>
              <a:rPr lang="en-US" sz="4400" dirty="0"/>
              <a:t>A Simple OS </a:t>
            </a:r>
            <a:r>
              <a:rPr lang="en-US" sz="4400" dirty="0" smtClean="0"/>
              <a:t>Example</a:t>
            </a:r>
          </a:p>
          <a:p>
            <a:r>
              <a:rPr lang="en-US" sz="4400" dirty="0" smtClean="0"/>
              <a:t>Kernels</a:t>
            </a:r>
            <a:endParaRPr lang="en-US" sz="4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B9EA5-CE9A-4950-A80C-5ADF06B45BB8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819950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How did Bill Gates code Dos in garage  ?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B9EA5-CE9A-4950-A80C-5ADF06B45BB8}" type="slidenum">
              <a:rPr lang="en-US" smtClean="0"/>
              <a:pPr/>
              <a:t>44</a:t>
            </a:fld>
            <a:endParaRPr lang="en-US" dirty="0"/>
          </a:p>
        </p:txBody>
      </p:sp>
      <p:pic>
        <p:nvPicPr>
          <p:cNvPr id="107522" name="Picture 2" descr="http://img4.imgtn.bdimg.com/it/u=3539451256,3252782854&amp;fm=21&amp;gp=0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20862" y="2009708"/>
            <a:ext cx="3665854" cy="2932684"/>
          </a:xfrm>
          <a:prstGeom prst="rect">
            <a:avLst/>
          </a:prstGeom>
          <a:noFill/>
        </p:spPr>
      </p:pic>
      <p:pic>
        <p:nvPicPr>
          <p:cNvPr id="107524" name="Picture 4" descr="http://img5.imgtn.bdimg.com/it/u=3551232782,2419716733&amp;fm=21&amp;gp=0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44736" y="2025571"/>
            <a:ext cx="3869255" cy="290524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Goals of Our Simple 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APIs for device access</a:t>
            </a:r>
          </a:p>
          <a:p>
            <a:pPr lvl="1"/>
            <a:r>
              <a:rPr lang="en-US" dirty="0" smtClean="0"/>
              <a:t>Read from the keyboard</a:t>
            </a:r>
          </a:p>
          <a:p>
            <a:pPr lvl="1"/>
            <a:r>
              <a:rPr lang="en-US" dirty="0" smtClean="0"/>
              <a:t>Read and write to a simple disk</a:t>
            </a:r>
          </a:p>
          <a:p>
            <a:pPr lvl="1"/>
            <a:r>
              <a:rPr lang="en-US" dirty="0" smtClean="0"/>
              <a:t>Display text to the screen</a:t>
            </a:r>
          </a:p>
          <a:p>
            <a:r>
              <a:rPr lang="en-US" dirty="0" smtClean="0"/>
              <a:t>Ability to run a simple user program</a:t>
            </a:r>
          </a:p>
          <a:p>
            <a:r>
              <a:rPr lang="en-US" dirty="0" smtClean="0"/>
              <a:t>A basic command line for running programs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B9EA5-CE9A-4950-A80C-5ADF06B45BB8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832071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613862" y="1972178"/>
            <a:ext cx="3397134" cy="1485138"/>
          </a:xfrm>
          <a:prstGeom prst="rect">
            <a:avLst/>
          </a:prstGeom>
          <a:solidFill>
            <a:schemeClr val="tx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1539"/>
            <a:ext cx="8229600" cy="1143000"/>
          </a:xfrm>
        </p:spPr>
        <p:txBody>
          <a:bodyPr/>
          <a:lstStyle/>
          <a:p>
            <a:r>
              <a:rPr lang="en-US" dirty="0" smtClean="0"/>
              <a:t>Sample Program 1 – Hello World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0563" y="1125709"/>
            <a:ext cx="8229600" cy="1296396"/>
          </a:xfrm>
        </p:spPr>
        <p:txBody>
          <a:bodyPr/>
          <a:lstStyle/>
          <a:p>
            <a:r>
              <a:rPr lang="en-US" dirty="0" smtClean="0"/>
              <a:t>Writes “Hello </a:t>
            </a:r>
            <a:r>
              <a:rPr lang="en-US" dirty="0"/>
              <a:t>W</a:t>
            </a:r>
            <a:r>
              <a:rPr lang="en-US" dirty="0" smtClean="0"/>
              <a:t>orld” to the frame buffer</a:t>
            </a:r>
          </a:p>
          <a:p>
            <a:r>
              <a:rPr lang="en-US" dirty="0" smtClean="0"/>
              <a:t>Then loops forever</a:t>
            </a:r>
            <a:endParaRPr lang="en-US" dirty="0"/>
          </a:p>
        </p:txBody>
      </p:sp>
      <p:sp>
        <p:nvSpPr>
          <p:cNvPr id="13" name="AutoShape 23"/>
          <p:cNvSpPr>
            <a:spLocks noChangeArrowheads="1"/>
          </p:cNvSpPr>
          <p:nvPr/>
        </p:nvSpPr>
        <p:spPr bwMode="auto">
          <a:xfrm>
            <a:off x="1528078" y="3365768"/>
            <a:ext cx="2045850" cy="181417"/>
          </a:xfrm>
          <a:prstGeom prst="roundRect">
            <a:avLst>
              <a:gd name="adj" fmla="val 579"/>
            </a:avLst>
          </a:prstGeom>
          <a:solidFill>
            <a:srgbClr val="FFFF00">
              <a:alpha val="50000"/>
            </a:srgbClr>
          </a:solidFill>
          <a:ln w="9525" cap="flat">
            <a:solidFill>
              <a:schemeClr val="tx1"/>
            </a:solidFill>
            <a:round/>
            <a:headEnd/>
            <a:tailEnd/>
          </a:ln>
          <a:effectLst>
            <a:outerShdw blurRad="40005" dist="22987" dir="5400000" algn="ctr" rotWithShape="0">
              <a:srgbClr val="000000">
                <a:alpha val="35000"/>
              </a:srgbClr>
            </a:outerShdw>
          </a:effectLst>
        </p:spPr>
        <p:txBody>
          <a:bodyPr wrap="none" anchor="ctr"/>
          <a:lstStyle/>
          <a:p>
            <a:endParaRPr lang="en-US">
              <a:solidFill>
                <a:srgbClr val="3C4B5E"/>
              </a:solidFill>
            </a:endParaRPr>
          </a:p>
        </p:txBody>
      </p:sp>
      <p:sp>
        <p:nvSpPr>
          <p:cNvPr id="14" name="AutoShape 24"/>
          <p:cNvSpPr>
            <a:spLocks noChangeArrowheads="1"/>
          </p:cNvSpPr>
          <p:nvPr/>
        </p:nvSpPr>
        <p:spPr bwMode="auto">
          <a:xfrm>
            <a:off x="1528077" y="3589371"/>
            <a:ext cx="1750247" cy="182625"/>
          </a:xfrm>
          <a:prstGeom prst="roundRect">
            <a:avLst>
              <a:gd name="adj" fmla="val 579"/>
            </a:avLst>
          </a:prstGeom>
          <a:solidFill>
            <a:srgbClr val="FFFF00">
              <a:alpha val="50000"/>
            </a:srgbClr>
          </a:solidFill>
          <a:ln w="9525" cap="flat">
            <a:solidFill>
              <a:schemeClr val="tx1"/>
            </a:solidFill>
            <a:round/>
            <a:headEnd/>
            <a:tailEnd/>
          </a:ln>
          <a:effectLst>
            <a:outerShdw blurRad="40005" dist="22987" dir="5400000" algn="ctr" rotWithShape="0">
              <a:srgbClr val="000000">
                <a:alpha val="35000"/>
              </a:srgbClr>
            </a:outerShdw>
          </a:effectLst>
        </p:spPr>
        <p:txBody>
          <a:bodyPr wrap="none" anchor="ctr"/>
          <a:lstStyle/>
          <a:p>
            <a:endParaRPr lang="en-US">
              <a:solidFill>
                <a:srgbClr val="3C4B5E"/>
              </a:solidFill>
            </a:endParaRPr>
          </a:p>
        </p:txBody>
      </p:sp>
      <p:sp>
        <p:nvSpPr>
          <p:cNvPr id="15" name="AutoShape 25"/>
          <p:cNvSpPr>
            <a:spLocks noChangeArrowheads="1"/>
          </p:cNvSpPr>
          <p:nvPr/>
        </p:nvSpPr>
        <p:spPr bwMode="auto">
          <a:xfrm>
            <a:off x="1528077" y="3824796"/>
            <a:ext cx="2308609" cy="177110"/>
          </a:xfrm>
          <a:prstGeom prst="roundRect">
            <a:avLst>
              <a:gd name="adj" fmla="val 579"/>
            </a:avLst>
          </a:prstGeom>
          <a:solidFill>
            <a:srgbClr val="FFFF00">
              <a:alpha val="50000"/>
            </a:srgbClr>
          </a:solidFill>
          <a:ln w="9525" cap="flat">
            <a:solidFill>
              <a:schemeClr val="tx1"/>
            </a:solidFill>
            <a:round/>
            <a:headEnd/>
            <a:tailEnd/>
          </a:ln>
          <a:effectLst>
            <a:outerShdw blurRad="40005" dist="22987" dir="5400000" algn="ctr" rotWithShape="0">
              <a:srgbClr val="000000">
                <a:alpha val="35000"/>
              </a:srgbClr>
            </a:outerShdw>
          </a:effectLst>
        </p:spPr>
        <p:txBody>
          <a:bodyPr wrap="none" anchor="ctr"/>
          <a:lstStyle/>
          <a:p>
            <a:endParaRPr lang="en-US">
              <a:solidFill>
                <a:srgbClr val="3C4B5E"/>
              </a:solidFill>
            </a:endParaRPr>
          </a:p>
        </p:txBody>
      </p:sp>
      <p:sp>
        <p:nvSpPr>
          <p:cNvPr id="16" name="AutoShape 26"/>
          <p:cNvSpPr>
            <a:spLocks noChangeArrowheads="1"/>
          </p:cNvSpPr>
          <p:nvPr/>
        </p:nvSpPr>
        <p:spPr bwMode="auto">
          <a:xfrm>
            <a:off x="1528077" y="4054310"/>
            <a:ext cx="2691798" cy="394968"/>
          </a:xfrm>
          <a:prstGeom prst="roundRect">
            <a:avLst>
              <a:gd name="adj" fmla="val 579"/>
            </a:avLst>
          </a:prstGeom>
          <a:solidFill>
            <a:srgbClr val="FFFF00">
              <a:alpha val="50000"/>
            </a:srgbClr>
          </a:solidFill>
          <a:ln w="9525" cap="flat">
            <a:solidFill>
              <a:schemeClr val="tx1"/>
            </a:solidFill>
            <a:round/>
            <a:headEnd/>
            <a:tailEnd/>
          </a:ln>
          <a:effectLst>
            <a:outerShdw blurRad="40005" dist="22987" dir="5400000" algn="ctr" rotWithShape="0">
              <a:srgbClr val="000000">
                <a:alpha val="35000"/>
              </a:srgbClr>
            </a:outerShdw>
          </a:effectLst>
        </p:spPr>
        <p:txBody>
          <a:bodyPr wrap="none" anchor="ctr"/>
          <a:lstStyle/>
          <a:p>
            <a:endParaRPr lang="en-US">
              <a:solidFill>
                <a:srgbClr val="3C4B5E"/>
              </a:solidFill>
            </a:endParaRPr>
          </a:p>
        </p:txBody>
      </p:sp>
      <p:sp>
        <p:nvSpPr>
          <p:cNvPr id="17" name="AutoShape 27"/>
          <p:cNvSpPr>
            <a:spLocks noChangeArrowheads="1"/>
          </p:cNvSpPr>
          <p:nvPr/>
        </p:nvSpPr>
        <p:spPr bwMode="auto">
          <a:xfrm>
            <a:off x="1528077" y="4510063"/>
            <a:ext cx="2823178" cy="409125"/>
          </a:xfrm>
          <a:prstGeom prst="roundRect">
            <a:avLst>
              <a:gd name="adj" fmla="val 579"/>
            </a:avLst>
          </a:prstGeom>
          <a:solidFill>
            <a:srgbClr val="FFFF00">
              <a:alpha val="50000"/>
            </a:srgbClr>
          </a:solidFill>
          <a:ln w="9525" cap="flat">
            <a:solidFill>
              <a:schemeClr val="tx1"/>
            </a:solidFill>
            <a:round/>
            <a:headEnd/>
            <a:tailEnd/>
          </a:ln>
          <a:effectLst>
            <a:outerShdw blurRad="40005" dist="22987" dir="5400000" algn="ctr" rotWithShape="0">
              <a:srgbClr val="000000">
                <a:alpha val="35000"/>
              </a:srgbClr>
            </a:outerShdw>
          </a:effectLst>
        </p:spPr>
        <p:txBody>
          <a:bodyPr wrap="none" anchor="ctr"/>
          <a:lstStyle/>
          <a:p>
            <a:endParaRPr lang="en-US">
              <a:solidFill>
                <a:srgbClr val="3C4B5E"/>
              </a:solidFill>
            </a:endParaRPr>
          </a:p>
        </p:txBody>
      </p:sp>
      <p:sp>
        <p:nvSpPr>
          <p:cNvPr id="18" name="AutoShape 28"/>
          <p:cNvSpPr>
            <a:spLocks noChangeArrowheads="1"/>
          </p:cNvSpPr>
          <p:nvPr/>
        </p:nvSpPr>
        <p:spPr bwMode="auto">
          <a:xfrm>
            <a:off x="1528077" y="4940960"/>
            <a:ext cx="1892574" cy="186118"/>
          </a:xfrm>
          <a:prstGeom prst="roundRect">
            <a:avLst>
              <a:gd name="adj" fmla="val 579"/>
            </a:avLst>
          </a:prstGeom>
          <a:solidFill>
            <a:srgbClr val="FFFF00">
              <a:alpha val="50000"/>
            </a:srgbClr>
          </a:solidFill>
          <a:ln w="9525" cap="flat">
            <a:solidFill>
              <a:schemeClr val="tx1"/>
            </a:solidFill>
            <a:round/>
            <a:headEnd/>
            <a:tailEnd/>
          </a:ln>
          <a:effectLst>
            <a:outerShdw blurRad="40005" dist="22987" dir="5400000" algn="ctr" rotWithShape="0">
              <a:srgbClr val="000000">
                <a:alpha val="35000"/>
              </a:srgbClr>
            </a:outerShdw>
          </a:effectLst>
        </p:spPr>
        <p:txBody>
          <a:bodyPr wrap="none" anchor="ctr"/>
          <a:lstStyle/>
          <a:p>
            <a:endParaRPr lang="en-US">
              <a:solidFill>
                <a:srgbClr val="3C4B5E"/>
              </a:solidFill>
            </a:endParaRPr>
          </a:p>
        </p:txBody>
      </p:sp>
      <p:sp>
        <p:nvSpPr>
          <p:cNvPr id="19" name="AutoShape 29"/>
          <p:cNvSpPr>
            <a:spLocks noChangeArrowheads="1"/>
          </p:cNvSpPr>
          <p:nvPr/>
        </p:nvSpPr>
        <p:spPr bwMode="auto">
          <a:xfrm>
            <a:off x="1528077" y="5170870"/>
            <a:ext cx="1618867" cy="229911"/>
          </a:xfrm>
          <a:prstGeom prst="roundRect">
            <a:avLst>
              <a:gd name="adj" fmla="val 514"/>
            </a:avLst>
          </a:prstGeom>
          <a:solidFill>
            <a:srgbClr val="FFFF00">
              <a:alpha val="50000"/>
            </a:srgbClr>
          </a:solidFill>
          <a:ln w="9525" cap="flat">
            <a:solidFill>
              <a:schemeClr val="tx1"/>
            </a:solidFill>
            <a:round/>
            <a:headEnd/>
            <a:tailEnd/>
          </a:ln>
          <a:effectLst>
            <a:outerShdw blurRad="40005" dist="22987" dir="5400000" algn="ctr" rotWithShape="0">
              <a:srgbClr val="000000">
                <a:alpha val="35000"/>
              </a:srgbClr>
            </a:outerShdw>
          </a:effectLst>
        </p:spPr>
        <p:txBody>
          <a:bodyPr wrap="none" anchor="ctr"/>
          <a:lstStyle/>
          <a:p>
            <a:endParaRPr lang="en-US">
              <a:solidFill>
                <a:srgbClr val="3C4B5E"/>
              </a:solidFill>
            </a:endParaRPr>
          </a:p>
        </p:txBody>
      </p:sp>
      <p:sp>
        <p:nvSpPr>
          <p:cNvPr id="20" name="AutoShape 30"/>
          <p:cNvSpPr>
            <a:spLocks noChangeArrowheads="1"/>
          </p:cNvSpPr>
          <p:nvPr/>
        </p:nvSpPr>
        <p:spPr bwMode="auto">
          <a:xfrm>
            <a:off x="1528077" y="5440527"/>
            <a:ext cx="1191885" cy="184584"/>
          </a:xfrm>
          <a:prstGeom prst="roundRect">
            <a:avLst>
              <a:gd name="adj" fmla="val 579"/>
            </a:avLst>
          </a:prstGeom>
          <a:solidFill>
            <a:srgbClr val="FFFF00">
              <a:alpha val="50000"/>
            </a:srgbClr>
          </a:solidFill>
          <a:ln w="9525" cap="flat">
            <a:solidFill>
              <a:schemeClr val="tx1"/>
            </a:solidFill>
            <a:round/>
            <a:headEnd/>
            <a:tailEnd/>
          </a:ln>
          <a:effectLst>
            <a:outerShdw blurRad="40005" dist="22987" dir="5400000" algn="ctr" rotWithShape="0">
              <a:srgbClr val="000000">
                <a:alpha val="35000"/>
              </a:srgbClr>
            </a:outerShdw>
          </a:effectLst>
        </p:spPr>
        <p:txBody>
          <a:bodyPr wrap="none" anchor="ctr"/>
          <a:lstStyle/>
          <a:p>
            <a:endParaRPr lang="en-US">
              <a:solidFill>
                <a:srgbClr val="3C4B5E"/>
              </a:solidFill>
            </a:endParaRPr>
          </a:p>
        </p:txBody>
      </p:sp>
      <p:sp>
        <p:nvSpPr>
          <p:cNvPr id="21" name="AutoShape 4"/>
          <p:cNvSpPr>
            <a:spLocks noChangeArrowheads="1"/>
          </p:cNvSpPr>
          <p:nvPr/>
        </p:nvSpPr>
        <p:spPr bwMode="auto">
          <a:xfrm>
            <a:off x="6189088" y="5617903"/>
            <a:ext cx="1279525" cy="457200"/>
          </a:xfrm>
          <a:prstGeom prst="roundRect">
            <a:avLst>
              <a:gd name="adj" fmla="val 347"/>
            </a:avLst>
          </a:prstGeom>
          <a:noFill/>
          <a:ln w="18360" cap="flat">
            <a:solidFill>
              <a:srgbClr val="3C4B5E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srgbClr val="3C4B5E"/>
              </a:solidFill>
            </a:endParaRPr>
          </a:p>
        </p:txBody>
      </p:sp>
      <p:sp>
        <p:nvSpPr>
          <p:cNvPr id="22" name="AutoShape 7"/>
          <p:cNvSpPr>
            <a:spLocks noChangeArrowheads="1"/>
          </p:cNvSpPr>
          <p:nvPr/>
        </p:nvSpPr>
        <p:spPr bwMode="auto">
          <a:xfrm>
            <a:off x="1499613" y="6240203"/>
            <a:ext cx="430212" cy="457200"/>
          </a:xfrm>
          <a:prstGeom prst="roundRect">
            <a:avLst>
              <a:gd name="adj" fmla="val 370"/>
            </a:avLst>
          </a:prstGeom>
          <a:noFill/>
          <a:ln w="18360" cap="flat">
            <a:solidFill>
              <a:srgbClr val="3C4B5E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9000" tIns="82224" rIns="99000" bIns="54000" anchor="ctr"/>
          <a:lstStyle/>
          <a:p>
            <a:pPr algn="ctr"/>
            <a:r>
              <a:rPr lang="en-US" sz="2400">
                <a:solidFill>
                  <a:srgbClr val="3C4B5E"/>
                </a:solidFill>
                <a:latin typeface="Helvetica LT Std Bold"/>
                <a:cs typeface="Helvetica LT Std Bold"/>
              </a:rPr>
              <a:t>l</a:t>
            </a:r>
          </a:p>
        </p:txBody>
      </p:sp>
      <p:sp>
        <p:nvSpPr>
          <p:cNvPr id="23" name="AutoShape 8"/>
          <p:cNvSpPr>
            <a:spLocks noChangeArrowheads="1"/>
          </p:cNvSpPr>
          <p:nvPr/>
        </p:nvSpPr>
        <p:spPr bwMode="auto">
          <a:xfrm>
            <a:off x="1923475" y="6240203"/>
            <a:ext cx="430213" cy="457200"/>
          </a:xfrm>
          <a:prstGeom prst="roundRect">
            <a:avLst>
              <a:gd name="adj" fmla="val 370"/>
            </a:avLst>
          </a:prstGeom>
          <a:noFill/>
          <a:ln w="18360" cap="flat">
            <a:solidFill>
              <a:srgbClr val="3C4B5E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9000" tIns="82224" rIns="99000" bIns="54000" anchor="ctr"/>
          <a:lstStyle/>
          <a:p>
            <a:pPr algn="ctr"/>
            <a:r>
              <a:rPr lang="en-US" sz="2400">
                <a:solidFill>
                  <a:srgbClr val="3C4B5E"/>
                </a:solidFill>
                <a:latin typeface="Helvetica LT Std Bold"/>
                <a:cs typeface="Helvetica LT Std Bold"/>
              </a:rPr>
              <a:t>l</a:t>
            </a:r>
          </a:p>
        </p:txBody>
      </p:sp>
      <p:sp>
        <p:nvSpPr>
          <p:cNvPr id="24" name="AutoShape 9"/>
          <p:cNvSpPr>
            <a:spLocks noChangeArrowheads="1"/>
          </p:cNvSpPr>
          <p:nvPr/>
        </p:nvSpPr>
        <p:spPr bwMode="auto">
          <a:xfrm>
            <a:off x="2345750" y="6240203"/>
            <a:ext cx="430213" cy="457200"/>
          </a:xfrm>
          <a:prstGeom prst="roundRect">
            <a:avLst>
              <a:gd name="adj" fmla="val 370"/>
            </a:avLst>
          </a:prstGeom>
          <a:noFill/>
          <a:ln w="18360" cap="flat">
            <a:solidFill>
              <a:srgbClr val="3C4B5E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9000" tIns="82224" rIns="99000" bIns="54000" anchor="ctr"/>
          <a:lstStyle/>
          <a:p>
            <a:pPr algn="ctr"/>
            <a:r>
              <a:rPr lang="en-US" sz="2400">
                <a:solidFill>
                  <a:srgbClr val="3C4B5E"/>
                </a:solidFill>
                <a:latin typeface="Helvetica LT Std Bold"/>
                <a:cs typeface="Helvetica LT Std Bold"/>
              </a:rPr>
              <a:t>o</a:t>
            </a:r>
          </a:p>
        </p:txBody>
      </p:sp>
      <p:sp>
        <p:nvSpPr>
          <p:cNvPr id="25" name="AutoShape 10"/>
          <p:cNvSpPr>
            <a:spLocks noChangeArrowheads="1"/>
          </p:cNvSpPr>
          <p:nvPr/>
        </p:nvSpPr>
        <p:spPr bwMode="auto">
          <a:xfrm>
            <a:off x="2768025" y="6240203"/>
            <a:ext cx="430213" cy="457200"/>
          </a:xfrm>
          <a:prstGeom prst="roundRect">
            <a:avLst>
              <a:gd name="adj" fmla="val 370"/>
            </a:avLst>
          </a:prstGeom>
          <a:noFill/>
          <a:ln w="18360" cap="flat">
            <a:solidFill>
              <a:srgbClr val="3C4B5E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9000" tIns="82224" rIns="99000" bIns="54000" anchor="ctr"/>
          <a:lstStyle/>
          <a:p>
            <a:pPr algn="ctr"/>
            <a:r>
              <a:rPr lang="en-US" sz="3200">
                <a:solidFill>
                  <a:srgbClr val="3C4B5E"/>
                </a:solidFill>
              </a:rPr>
              <a:t> </a:t>
            </a:r>
          </a:p>
        </p:txBody>
      </p:sp>
      <p:sp>
        <p:nvSpPr>
          <p:cNvPr id="26" name="AutoShape 11"/>
          <p:cNvSpPr>
            <a:spLocks noChangeArrowheads="1"/>
          </p:cNvSpPr>
          <p:nvPr/>
        </p:nvSpPr>
        <p:spPr bwMode="auto">
          <a:xfrm>
            <a:off x="3190300" y="6240203"/>
            <a:ext cx="430213" cy="457200"/>
          </a:xfrm>
          <a:prstGeom prst="roundRect">
            <a:avLst>
              <a:gd name="adj" fmla="val 370"/>
            </a:avLst>
          </a:prstGeom>
          <a:noFill/>
          <a:ln w="18360" cap="flat">
            <a:solidFill>
              <a:srgbClr val="3C4B5E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9000" tIns="82224" rIns="99000" bIns="54000" anchor="ctr"/>
          <a:lstStyle/>
          <a:p>
            <a:pPr algn="ctr"/>
            <a:r>
              <a:rPr lang="en-US" sz="2400" dirty="0">
                <a:solidFill>
                  <a:srgbClr val="3C4B5E"/>
                </a:solidFill>
                <a:latin typeface="Helvetica LT Std Bold"/>
                <a:cs typeface="Helvetica LT Std Bold"/>
              </a:rPr>
              <a:t>W</a:t>
            </a:r>
          </a:p>
        </p:txBody>
      </p:sp>
      <p:sp>
        <p:nvSpPr>
          <p:cNvPr id="27" name="AutoShape 12"/>
          <p:cNvSpPr>
            <a:spLocks noChangeArrowheads="1"/>
          </p:cNvSpPr>
          <p:nvPr/>
        </p:nvSpPr>
        <p:spPr bwMode="auto">
          <a:xfrm>
            <a:off x="3612575" y="6240203"/>
            <a:ext cx="430213" cy="457200"/>
          </a:xfrm>
          <a:prstGeom prst="roundRect">
            <a:avLst>
              <a:gd name="adj" fmla="val 370"/>
            </a:avLst>
          </a:prstGeom>
          <a:noFill/>
          <a:ln w="18360" cap="flat">
            <a:solidFill>
              <a:srgbClr val="3C4B5E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9000" tIns="82224" rIns="99000" bIns="54000" anchor="ctr"/>
          <a:lstStyle/>
          <a:p>
            <a:pPr algn="ctr"/>
            <a:r>
              <a:rPr lang="en-US" sz="2400">
                <a:solidFill>
                  <a:srgbClr val="3C4B5E"/>
                </a:solidFill>
                <a:latin typeface="Helvetica LT Std Bold"/>
                <a:cs typeface="Helvetica LT Std Bold"/>
              </a:rPr>
              <a:t>o</a:t>
            </a:r>
          </a:p>
        </p:txBody>
      </p:sp>
      <p:sp>
        <p:nvSpPr>
          <p:cNvPr id="28" name="AutoShape 13"/>
          <p:cNvSpPr>
            <a:spLocks noChangeArrowheads="1"/>
          </p:cNvSpPr>
          <p:nvPr/>
        </p:nvSpPr>
        <p:spPr bwMode="auto">
          <a:xfrm>
            <a:off x="4036438" y="6240203"/>
            <a:ext cx="430212" cy="457200"/>
          </a:xfrm>
          <a:prstGeom prst="roundRect">
            <a:avLst>
              <a:gd name="adj" fmla="val 370"/>
            </a:avLst>
          </a:prstGeom>
          <a:noFill/>
          <a:ln w="18360" cap="flat">
            <a:solidFill>
              <a:srgbClr val="3C4B5E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9000" tIns="82224" rIns="99000" bIns="54000" anchor="ctr"/>
          <a:lstStyle/>
          <a:p>
            <a:pPr algn="ctr"/>
            <a:r>
              <a:rPr lang="en-US" sz="2400">
                <a:solidFill>
                  <a:srgbClr val="3C4B5E"/>
                </a:solidFill>
                <a:latin typeface="Helvetica LT Std Bold"/>
                <a:cs typeface="Helvetica LT Std Bold"/>
              </a:rPr>
              <a:t>r</a:t>
            </a:r>
          </a:p>
        </p:txBody>
      </p:sp>
      <p:sp>
        <p:nvSpPr>
          <p:cNvPr id="29" name="AutoShape 14"/>
          <p:cNvSpPr>
            <a:spLocks noChangeArrowheads="1"/>
          </p:cNvSpPr>
          <p:nvPr/>
        </p:nvSpPr>
        <p:spPr bwMode="auto">
          <a:xfrm>
            <a:off x="4458713" y="6240203"/>
            <a:ext cx="430212" cy="457200"/>
          </a:xfrm>
          <a:prstGeom prst="roundRect">
            <a:avLst>
              <a:gd name="adj" fmla="val 370"/>
            </a:avLst>
          </a:prstGeom>
          <a:noFill/>
          <a:ln w="18360" cap="flat">
            <a:solidFill>
              <a:srgbClr val="3C4B5E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9000" tIns="82224" rIns="99000" bIns="54000" anchor="ctr"/>
          <a:lstStyle/>
          <a:p>
            <a:pPr algn="ctr"/>
            <a:r>
              <a:rPr lang="en-US" sz="2400">
                <a:solidFill>
                  <a:srgbClr val="3C4B5E"/>
                </a:solidFill>
                <a:latin typeface="Helvetica LT Std Bold"/>
                <a:cs typeface="Helvetica LT Std Bold"/>
              </a:rPr>
              <a:t>l</a:t>
            </a:r>
          </a:p>
        </p:txBody>
      </p:sp>
      <p:sp>
        <p:nvSpPr>
          <p:cNvPr id="30" name="AutoShape 15"/>
          <p:cNvSpPr>
            <a:spLocks noChangeArrowheads="1"/>
          </p:cNvSpPr>
          <p:nvPr/>
        </p:nvSpPr>
        <p:spPr bwMode="auto">
          <a:xfrm>
            <a:off x="4880988" y="6240203"/>
            <a:ext cx="430212" cy="457200"/>
          </a:xfrm>
          <a:prstGeom prst="roundRect">
            <a:avLst>
              <a:gd name="adj" fmla="val 370"/>
            </a:avLst>
          </a:prstGeom>
          <a:noFill/>
          <a:ln w="18360" cap="flat">
            <a:solidFill>
              <a:srgbClr val="3C4B5E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9000" tIns="82224" rIns="99000" bIns="54000" anchor="ctr"/>
          <a:lstStyle/>
          <a:p>
            <a:pPr algn="ctr"/>
            <a:r>
              <a:rPr lang="en-US" sz="2400" dirty="0">
                <a:solidFill>
                  <a:srgbClr val="3C4B5E"/>
                </a:solidFill>
                <a:latin typeface="Helvetica LT Std Bold"/>
                <a:cs typeface="Helvetica LT Std Bold"/>
              </a:rPr>
              <a:t>d</a:t>
            </a:r>
          </a:p>
        </p:txBody>
      </p:sp>
      <p:sp>
        <p:nvSpPr>
          <p:cNvPr id="31" name="AutoShape 16"/>
          <p:cNvSpPr>
            <a:spLocks noChangeArrowheads="1"/>
          </p:cNvSpPr>
          <p:nvPr/>
        </p:nvSpPr>
        <p:spPr bwMode="auto">
          <a:xfrm>
            <a:off x="1058288" y="6240203"/>
            <a:ext cx="430212" cy="457200"/>
          </a:xfrm>
          <a:prstGeom prst="roundRect">
            <a:avLst>
              <a:gd name="adj" fmla="val 370"/>
            </a:avLst>
          </a:prstGeom>
          <a:noFill/>
          <a:ln w="18360" cap="flat">
            <a:solidFill>
              <a:srgbClr val="3C4B5E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9000" tIns="82224" rIns="99000" bIns="54000" anchor="ctr"/>
          <a:lstStyle/>
          <a:p>
            <a:pPr algn="ctr"/>
            <a:r>
              <a:rPr lang="en-US" sz="2400" dirty="0">
                <a:solidFill>
                  <a:srgbClr val="3C4B5E"/>
                </a:solidFill>
                <a:latin typeface="Helvetica LT Std Bold"/>
                <a:cs typeface="Helvetica LT Std Bold"/>
              </a:rPr>
              <a:t>e</a:t>
            </a:r>
          </a:p>
        </p:txBody>
      </p:sp>
      <p:sp>
        <p:nvSpPr>
          <p:cNvPr id="32" name="AutoShape 17"/>
          <p:cNvSpPr>
            <a:spLocks noChangeArrowheads="1"/>
          </p:cNvSpPr>
          <p:nvPr/>
        </p:nvSpPr>
        <p:spPr bwMode="auto">
          <a:xfrm>
            <a:off x="616963" y="6240203"/>
            <a:ext cx="430212" cy="457200"/>
          </a:xfrm>
          <a:prstGeom prst="roundRect">
            <a:avLst>
              <a:gd name="adj" fmla="val 370"/>
            </a:avLst>
          </a:prstGeom>
          <a:noFill/>
          <a:ln w="18360" cap="flat">
            <a:solidFill>
              <a:srgbClr val="3C4B5E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9000" tIns="82224" rIns="99000" bIns="54000" anchor="ctr"/>
          <a:lstStyle/>
          <a:p>
            <a:pPr algn="ctr"/>
            <a:r>
              <a:rPr lang="en-US" sz="2400" dirty="0">
                <a:solidFill>
                  <a:srgbClr val="3C4B5E"/>
                </a:solidFill>
                <a:latin typeface="Helvetica LT Std Bold"/>
                <a:cs typeface="Helvetica LT Std Bold"/>
              </a:rPr>
              <a:t>H</a:t>
            </a:r>
          </a:p>
        </p:txBody>
      </p:sp>
      <p:sp>
        <p:nvSpPr>
          <p:cNvPr id="34" name="Text Box 19"/>
          <p:cNvSpPr txBox="1">
            <a:spLocks noChangeArrowheads="1"/>
          </p:cNvSpPr>
          <p:nvPr/>
        </p:nvSpPr>
        <p:spPr bwMode="auto">
          <a:xfrm>
            <a:off x="7651175" y="5009890"/>
            <a:ext cx="809624" cy="395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96408" rIns="90000" bIns="45000"/>
          <a:lstStyle/>
          <a:p>
            <a:pPr>
              <a:lnSpc>
                <a:spcPct val="83000"/>
              </a:lnSpc>
            </a:pPr>
            <a:r>
              <a:rPr lang="en-US" sz="2400" dirty="0" smtClean="0">
                <a:solidFill>
                  <a:srgbClr val="3C4B5E"/>
                </a:solidFill>
                <a:latin typeface="Courier New" charset="0"/>
              </a:rPr>
              <a:t>EBX</a:t>
            </a:r>
            <a:endParaRPr lang="en-US" sz="2400" dirty="0">
              <a:solidFill>
                <a:srgbClr val="3C4B5E"/>
              </a:solidFill>
              <a:latin typeface="Courier New" charset="0"/>
            </a:endParaRPr>
          </a:p>
        </p:txBody>
      </p:sp>
      <p:sp>
        <p:nvSpPr>
          <p:cNvPr id="35" name="Text Box 20"/>
          <p:cNvSpPr txBox="1">
            <a:spLocks noChangeArrowheads="1"/>
          </p:cNvSpPr>
          <p:nvPr/>
        </p:nvSpPr>
        <p:spPr bwMode="auto">
          <a:xfrm>
            <a:off x="7651175" y="4343140"/>
            <a:ext cx="809624" cy="395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96408" rIns="90000" bIns="45000"/>
          <a:lstStyle/>
          <a:p>
            <a:pPr>
              <a:lnSpc>
                <a:spcPct val="83000"/>
              </a:lnSpc>
            </a:pPr>
            <a:r>
              <a:rPr lang="en-US" sz="2400" dirty="0" smtClean="0">
                <a:solidFill>
                  <a:srgbClr val="3C4B5E"/>
                </a:solidFill>
                <a:latin typeface="Courier New" charset="0"/>
              </a:rPr>
              <a:t>ECX</a:t>
            </a:r>
            <a:endParaRPr lang="en-US" sz="2400" dirty="0">
              <a:solidFill>
                <a:srgbClr val="3C4B5E"/>
              </a:solidFill>
              <a:latin typeface="Courier New" charset="0"/>
            </a:endParaRPr>
          </a:p>
        </p:txBody>
      </p:sp>
      <p:sp>
        <p:nvSpPr>
          <p:cNvPr id="36" name="Text Box 21"/>
          <p:cNvSpPr txBox="1">
            <a:spLocks noChangeArrowheads="1"/>
          </p:cNvSpPr>
          <p:nvPr/>
        </p:nvSpPr>
        <p:spPr bwMode="auto">
          <a:xfrm>
            <a:off x="7651175" y="3700203"/>
            <a:ext cx="809624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96408" rIns="90000" bIns="45000"/>
          <a:lstStyle/>
          <a:p>
            <a:pPr>
              <a:lnSpc>
                <a:spcPct val="83000"/>
              </a:lnSpc>
            </a:pPr>
            <a:r>
              <a:rPr lang="en-US" sz="2400" dirty="0" smtClean="0">
                <a:solidFill>
                  <a:srgbClr val="3C4B5E"/>
                </a:solidFill>
                <a:latin typeface="Courier New" charset="0"/>
              </a:rPr>
              <a:t>EDX</a:t>
            </a:r>
            <a:endParaRPr lang="en-US" sz="2400" dirty="0">
              <a:solidFill>
                <a:srgbClr val="3C4B5E"/>
              </a:solidFill>
              <a:latin typeface="Courier New" charset="0"/>
            </a:endParaRPr>
          </a:p>
        </p:txBody>
      </p:sp>
      <p:sp>
        <p:nvSpPr>
          <p:cNvPr id="37" name="Text Box 22"/>
          <p:cNvSpPr txBox="1">
            <a:spLocks noChangeArrowheads="1"/>
          </p:cNvSpPr>
          <p:nvPr/>
        </p:nvSpPr>
        <p:spPr bwMode="auto">
          <a:xfrm>
            <a:off x="7651174" y="5648065"/>
            <a:ext cx="809625" cy="395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96408" rIns="90000" bIns="45000"/>
          <a:lstStyle/>
          <a:p>
            <a:pPr>
              <a:lnSpc>
                <a:spcPct val="83000"/>
              </a:lnSpc>
            </a:pPr>
            <a:r>
              <a:rPr lang="en-US" sz="2400" dirty="0" smtClean="0">
                <a:solidFill>
                  <a:srgbClr val="3C4B5E"/>
                </a:solidFill>
                <a:latin typeface="Courier New" charset="0"/>
              </a:rPr>
              <a:t>EAX</a:t>
            </a:r>
            <a:endParaRPr lang="en-US" sz="2400" dirty="0">
              <a:solidFill>
                <a:srgbClr val="3C4B5E"/>
              </a:solidFill>
              <a:latin typeface="Courier New" charset="0"/>
            </a:endParaRPr>
          </a:p>
        </p:txBody>
      </p:sp>
      <p:sp>
        <p:nvSpPr>
          <p:cNvPr id="38" name="Text Box 31"/>
          <p:cNvSpPr txBox="1">
            <a:spLocks noChangeArrowheads="1"/>
          </p:cNvSpPr>
          <p:nvPr/>
        </p:nvSpPr>
        <p:spPr bwMode="auto">
          <a:xfrm>
            <a:off x="6181150" y="4357428"/>
            <a:ext cx="1277938" cy="39528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96408" rIns="90000" bIns="45000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SimSun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SimSun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SimSun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SimSun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SimSun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SimSun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SimSun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SimSun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SimSun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400">
                <a:solidFill>
                  <a:srgbClr val="3C4B5E"/>
                </a:solidFill>
                <a:latin typeface="Courier New" charset="0"/>
              </a:rPr>
              <a:t>0xF000</a:t>
            </a:r>
          </a:p>
        </p:txBody>
      </p:sp>
      <p:sp>
        <p:nvSpPr>
          <p:cNvPr id="39" name="Text Box 32"/>
          <p:cNvSpPr txBox="1">
            <a:spLocks noChangeArrowheads="1"/>
          </p:cNvSpPr>
          <p:nvPr/>
        </p:nvSpPr>
        <p:spPr bwMode="auto">
          <a:xfrm>
            <a:off x="6624063" y="3670040"/>
            <a:ext cx="360362" cy="44608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104976" rIns="90000" bIns="45000"/>
          <a:lstStyle/>
          <a:p>
            <a:pPr>
              <a:lnSpc>
                <a:spcPct val="83000"/>
              </a:lnSpc>
            </a:pPr>
            <a:r>
              <a:rPr lang="en-US" sz="2800">
                <a:solidFill>
                  <a:srgbClr val="3C4B5E"/>
                </a:solidFill>
                <a:latin typeface="Courier New" charset="0"/>
              </a:rPr>
              <a:t>H</a:t>
            </a:r>
          </a:p>
        </p:txBody>
      </p:sp>
      <p:sp>
        <p:nvSpPr>
          <p:cNvPr id="40" name="Text Box 33"/>
          <p:cNvSpPr txBox="1">
            <a:spLocks noChangeArrowheads="1"/>
          </p:cNvSpPr>
          <p:nvPr/>
        </p:nvSpPr>
        <p:spPr bwMode="auto">
          <a:xfrm>
            <a:off x="6552625" y="4986078"/>
            <a:ext cx="657225" cy="44608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104976" rIns="90000" bIns="45000"/>
          <a:lstStyle/>
          <a:p>
            <a:pPr>
              <a:lnSpc>
                <a:spcPct val="83000"/>
              </a:lnSpc>
            </a:pPr>
            <a:r>
              <a:rPr lang="en-US" sz="2800">
                <a:solidFill>
                  <a:srgbClr val="3C4B5E"/>
                </a:solidFill>
                <a:latin typeface="Courier New" charset="0"/>
              </a:rPr>
              <a:t>11</a:t>
            </a:r>
          </a:p>
        </p:txBody>
      </p:sp>
      <p:sp>
        <p:nvSpPr>
          <p:cNvPr id="41" name="Text Box 34"/>
          <p:cNvSpPr txBox="1">
            <a:spLocks noChangeArrowheads="1"/>
          </p:cNvSpPr>
          <p:nvPr/>
        </p:nvSpPr>
        <p:spPr bwMode="auto">
          <a:xfrm>
            <a:off x="5755586" y="2157916"/>
            <a:ext cx="360362" cy="446087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lIns="90000" tIns="104976" rIns="90000" bIns="45000"/>
          <a:lstStyle/>
          <a:p>
            <a:pPr>
              <a:lnSpc>
                <a:spcPct val="83000"/>
              </a:lnSpc>
            </a:pPr>
            <a:r>
              <a:rPr lang="en-US" sz="2800" dirty="0">
                <a:solidFill>
                  <a:schemeClr val="bg1"/>
                </a:solidFill>
                <a:latin typeface="Courier New" charset="0"/>
              </a:rPr>
              <a:t>H</a:t>
            </a:r>
          </a:p>
        </p:txBody>
      </p:sp>
      <p:sp>
        <p:nvSpPr>
          <p:cNvPr id="43" name="Freeform 36"/>
          <p:cNvSpPr>
            <a:spLocks/>
          </p:cNvSpPr>
          <p:nvPr/>
        </p:nvSpPr>
        <p:spPr bwMode="auto">
          <a:xfrm>
            <a:off x="834450" y="5838565"/>
            <a:ext cx="6107113" cy="366713"/>
          </a:xfrm>
          <a:custGeom>
            <a:avLst/>
            <a:gdLst>
              <a:gd name="T0" fmla="*/ 16964 w 16965"/>
              <a:gd name="T1" fmla="*/ 0 h 1017"/>
              <a:gd name="T2" fmla="*/ 0 w 16965"/>
              <a:gd name="T3" fmla="*/ 0 h 1017"/>
              <a:gd name="T4" fmla="*/ 0 w 16965"/>
              <a:gd name="T5" fmla="*/ 1016 h 10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6965" h="1017">
                <a:moveTo>
                  <a:pt x="16964" y="0"/>
                </a:moveTo>
                <a:lnTo>
                  <a:pt x="0" y="0"/>
                </a:lnTo>
                <a:lnTo>
                  <a:pt x="0" y="1016"/>
                </a:lnTo>
              </a:path>
            </a:pathLst>
          </a:custGeom>
          <a:noFill/>
          <a:ln w="27360" cap="flat">
            <a:solidFill>
              <a:srgbClr val="3C4B5E"/>
            </a:solidFill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srgbClr val="3C4B5E"/>
              </a:solidFill>
            </a:endParaRPr>
          </a:p>
        </p:txBody>
      </p:sp>
      <p:sp>
        <p:nvSpPr>
          <p:cNvPr id="44" name="Freeform 37"/>
          <p:cNvSpPr>
            <a:spLocks/>
          </p:cNvSpPr>
          <p:nvPr/>
        </p:nvSpPr>
        <p:spPr bwMode="auto">
          <a:xfrm>
            <a:off x="1272600" y="5838565"/>
            <a:ext cx="5668963" cy="366713"/>
          </a:xfrm>
          <a:custGeom>
            <a:avLst/>
            <a:gdLst>
              <a:gd name="T0" fmla="*/ 15748 w 15749"/>
              <a:gd name="T1" fmla="*/ 0 h 1017"/>
              <a:gd name="T2" fmla="*/ 0 w 15749"/>
              <a:gd name="T3" fmla="*/ 0 h 1017"/>
              <a:gd name="T4" fmla="*/ 0 w 15749"/>
              <a:gd name="T5" fmla="*/ 1016 h 10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5749" h="1017">
                <a:moveTo>
                  <a:pt x="15748" y="0"/>
                </a:moveTo>
                <a:lnTo>
                  <a:pt x="0" y="0"/>
                </a:lnTo>
                <a:lnTo>
                  <a:pt x="0" y="1016"/>
                </a:lnTo>
              </a:path>
            </a:pathLst>
          </a:custGeom>
          <a:noFill/>
          <a:ln w="27360" cap="flat">
            <a:solidFill>
              <a:srgbClr val="3C4B5E"/>
            </a:solidFill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srgbClr val="3C4B5E"/>
              </a:solidFill>
            </a:endParaRPr>
          </a:p>
        </p:txBody>
      </p:sp>
      <p:sp>
        <p:nvSpPr>
          <p:cNvPr id="45" name="Freeform 38"/>
          <p:cNvSpPr>
            <a:spLocks/>
          </p:cNvSpPr>
          <p:nvPr/>
        </p:nvSpPr>
        <p:spPr bwMode="auto">
          <a:xfrm>
            <a:off x="1740913" y="5838565"/>
            <a:ext cx="5202237" cy="366713"/>
          </a:xfrm>
          <a:custGeom>
            <a:avLst/>
            <a:gdLst>
              <a:gd name="T0" fmla="*/ 14449 w 14450"/>
              <a:gd name="T1" fmla="*/ 0 h 1017"/>
              <a:gd name="T2" fmla="*/ 0 w 14450"/>
              <a:gd name="T3" fmla="*/ 0 h 1017"/>
              <a:gd name="T4" fmla="*/ 0 w 14450"/>
              <a:gd name="T5" fmla="*/ 1016 h 10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4450" h="1017">
                <a:moveTo>
                  <a:pt x="14449" y="0"/>
                </a:moveTo>
                <a:lnTo>
                  <a:pt x="0" y="0"/>
                </a:lnTo>
                <a:lnTo>
                  <a:pt x="0" y="1016"/>
                </a:lnTo>
              </a:path>
            </a:pathLst>
          </a:custGeom>
          <a:noFill/>
          <a:ln w="27360" cap="flat">
            <a:solidFill>
              <a:srgbClr val="3C4B5E"/>
            </a:solidFill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srgbClr val="3C4B5E"/>
              </a:solidFill>
            </a:endParaRPr>
          </a:p>
        </p:txBody>
      </p:sp>
      <p:sp>
        <p:nvSpPr>
          <p:cNvPr id="46" name="Freeform 39"/>
          <p:cNvSpPr>
            <a:spLocks/>
          </p:cNvSpPr>
          <p:nvPr/>
        </p:nvSpPr>
        <p:spPr bwMode="auto">
          <a:xfrm>
            <a:off x="2115563" y="5838565"/>
            <a:ext cx="4826000" cy="366713"/>
          </a:xfrm>
          <a:custGeom>
            <a:avLst/>
            <a:gdLst>
              <a:gd name="T0" fmla="*/ 13405 w 13406"/>
              <a:gd name="T1" fmla="*/ 0 h 1017"/>
              <a:gd name="T2" fmla="*/ 0 w 13406"/>
              <a:gd name="T3" fmla="*/ 0 h 1017"/>
              <a:gd name="T4" fmla="*/ 0 w 13406"/>
              <a:gd name="T5" fmla="*/ 1016 h 10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3406" h="1017">
                <a:moveTo>
                  <a:pt x="13405" y="0"/>
                </a:moveTo>
                <a:lnTo>
                  <a:pt x="0" y="0"/>
                </a:lnTo>
                <a:lnTo>
                  <a:pt x="0" y="1016"/>
                </a:lnTo>
              </a:path>
            </a:pathLst>
          </a:custGeom>
          <a:noFill/>
          <a:ln w="27360" cap="flat">
            <a:solidFill>
              <a:srgbClr val="3C4B5E"/>
            </a:solidFill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srgbClr val="3C4B5E"/>
              </a:solidFill>
            </a:endParaRPr>
          </a:p>
        </p:txBody>
      </p:sp>
      <p:sp>
        <p:nvSpPr>
          <p:cNvPr id="47" name="Freeform 40"/>
          <p:cNvSpPr>
            <a:spLocks/>
          </p:cNvSpPr>
          <p:nvPr/>
        </p:nvSpPr>
        <p:spPr bwMode="auto">
          <a:xfrm>
            <a:off x="2583875" y="5838565"/>
            <a:ext cx="4359275" cy="366713"/>
          </a:xfrm>
          <a:custGeom>
            <a:avLst/>
            <a:gdLst>
              <a:gd name="T0" fmla="*/ 12107 w 12108"/>
              <a:gd name="T1" fmla="*/ 0 h 1017"/>
              <a:gd name="T2" fmla="*/ 0 w 12108"/>
              <a:gd name="T3" fmla="*/ 0 h 1017"/>
              <a:gd name="T4" fmla="*/ 0 w 12108"/>
              <a:gd name="T5" fmla="*/ 1016 h 10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2108" h="1017">
                <a:moveTo>
                  <a:pt x="12107" y="0"/>
                </a:moveTo>
                <a:lnTo>
                  <a:pt x="0" y="0"/>
                </a:lnTo>
                <a:lnTo>
                  <a:pt x="0" y="1016"/>
                </a:lnTo>
              </a:path>
            </a:pathLst>
          </a:custGeom>
          <a:noFill/>
          <a:ln w="27360" cap="flat">
            <a:solidFill>
              <a:srgbClr val="3C4B5E"/>
            </a:solidFill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srgbClr val="3C4B5E"/>
              </a:solidFill>
            </a:endParaRPr>
          </a:p>
        </p:txBody>
      </p:sp>
      <p:sp>
        <p:nvSpPr>
          <p:cNvPr id="48" name="Freeform 41"/>
          <p:cNvSpPr>
            <a:spLocks/>
          </p:cNvSpPr>
          <p:nvPr/>
        </p:nvSpPr>
        <p:spPr bwMode="auto">
          <a:xfrm>
            <a:off x="3014088" y="5838565"/>
            <a:ext cx="3927475" cy="366713"/>
          </a:xfrm>
          <a:custGeom>
            <a:avLst/>
            <a:gdLst>
              <a:gd name="T0" fmla="*/ 10909 w 10910"/>
              <a:gd name="T1" fmla="*/ 0 h 1017"/>
              <a:gd name="T2" fmla="*/ 0 w 10910"/>
              <a:gd name="T3" fmla="*/ 0 h 1017"/>
              <a:gd name="T4" fmla="*/ 0 w 10910"/>
              <a:gd name="T5" fmla="*/ 1016 h 10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0910" h="1017">
                <a:moveTo>
                  <a:pt x="10909" y="0"/>
                </a:moveTo>
                <a:lnTo>
                  <a:pt x="0" y="0"/>
                </a:lnTo>
                <a:lnTo>
                  <a:pt x="0" y="1016"/>
                </a:lnTo>
              </a:path>
            </a:pathLst>
          </a:custGeom>
          <a:noFill/>
          <a:ln w="27360" cap="flat">
            <a:solidFill>
              <a:srgbClr val="3C4B5E"/>
            </a:solidFill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srgbClr val="3C4B5E"/>
              </a:solidFill>
            </a:endParaRPr>
          </a:p>
        </p:txBody>
      </p:sp>
      <p:sp>
        <p:nvSpPr>
          <p:cNvPr id="49" name="Freeform 42"/>
          <p:cNvSpPr>
            <a:spLocks/>
          </p:cNvSpPr>
          <p:nvPr/>
        </p:nvSpPr>
        <p:spPr bwMode="auto">
          <a:xfrm>
            <a:off x="3390325" y="5838565"/>
            <a:ext cx="3551238" cy="366713"/>
          </a:xfrm>
          <a:custGeom>
            <a:avLst/>
            <a:gdLst>
              <a:gd name="T0" fmla="*/ 9865 w 9866"/>
              <a:gd name="T1" fmla="*/ 0 h 1017"/>
              <a:gd name="T2" fmla="*/ 0 w 9866"/>
              <a:gd name="T3" fmla="*/ 0 h 1017"/>
              <a:gd name="T4" fmla="*/ 0 w 9866"/>
              <a:gd name="T5" fmla="*/ 1016 h 10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9866" h="1017">
                <a:moveTo>
                  <a:pt x="9865" y="0"/>
                </a:moveTo>
                <a:lnTo>
                  <a:pt x="0" y="0"/>
                </a:lnTo>
                <a:lnTo>
                  <a:pt x="0" y="1016"/>
                </a:lnTo>
              </a:path>
            </a:pathLst>
          </a:custGeom>
          <a:noFill/>
          <a:ln w="27360" cap="flat">
            <a:solidFill>
              <a:srgbClr val="3C4B5E"/>
            </a:solidFill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srgbClr val="3C4B5E"/>
              </a:solidFill>
            </a:endParaRPr>
          </a:p>
        </p:txBody>
      </p:sp>
      <p:sp>
        <p:nvSpPr>
          <p:cNvPr id="50" name="Freeform 43"/>
          <p:cNvSpPr>
            <a:spLocks/>
          </p:cNvSpPr>
          <p:nvPr/>
        </p:nvSpPr>
        <p:spPr bwMode="auto">
          <a:xfrm>
            <a:off x="3857050" y="5838565"/>
            <a:ext cx="3084513" cy="366713"/>
          </a:xfrm>
          <a:custGeom>
            <a:avLst/>
            <a:gdLst>
              <a:gd name="T0" fmla="*/ 8567 w 8568"/>
              <a:gd name="T1" fmla="*/ 0 h 1017"/>
              <a:gd name="T2" fmla="*/ 0 w 8568"/>
              <a:gd name="T3" fmla="*/ 0 h 1017"/>
              <a:gd name="T4" fmla="*/ 0 w 8568"/>
              <a:gd name="T5" fmla="*/ 1016 h 10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8568" h="1017">
                <a:moveTo>
                  <a:pt x="8567" y="0"/>
                </a:moveTo>
                <a:lnTo>
                  <a:pt x="0" y="0"/>
                </a:lnTo>
                <a:lnTo>
                  <a:pt x="0" y="1016"/>
                </a:lnTo>
              </a:path>
            </a:pathLst>
          </a:custGeom>
          <a:noFill/>
          <a:ln w="27360" cap="flat">
            <a:solidFill>
              <a:srgbClr val="3C4B5E"/>
            </a:solidFill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srgbClr val="3C4B5E"/>
              </a:solidFill>
            </a:endParaRPr>
          </a:p>
        </p:txBody>
      </p:sp>
      <p:sp>
        <p:nvSpPr>
          <p:cNvPr id="51" name="Freeform 44"/>
          <p:cNvSpPr>
            <a:spLocks/>
          </p:cNvSpPr>
          <p:nvPr/>
        </p:nvSpPr>
        <p:spPr bwMode="auto">
          <a:xfrm>
            <a:off x="4325363" y="5838565"/>
            <a:ext cx="2617787" cy="366713"/>
          </a:xfrm>
          <a:custGeom>
            <a:avLst/>
            <a:gdLst>
              <a:gd name="T0" fmla="*/ 7269 w 7270"/>
              <a:gd name="T1" fmla="*/ 0 h 1017"/>
              <a:gd name="T2" fmla="*/ 0 w 7270"/>
              <a:gd name="T3" fmla="*/ 0 h 1017"/>
              <a:gd name="T4" fmla="*/ 0 w 7270"/>
              <a:gd name="T5" fmla="*/ 1016 h 10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7270" h="1017">
                <a:moveTo>
                  <a:pt x="7269" y="0"/>
                </a:moveTo>
                <a:lnTo>
                  <a:pt x="0" y="0"/>
                </a:lnTo>
                <a:lnTo>
                  <a:pt x="0" y="1016"/>
                </a:lnTo>
              </a:path>
            </a:pathLst>
          </a:custGeom>
          <a:noFill/>
          <a:ln w="27360" cap="flat">
            <a:solidFill>
              <a:srgbClr val="3C4B5E"/>
            </a:solidFill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srgbClr val="3C4B5E"/>
              </a:solidFill>
            </a:endParaRPr>
          </a:p>
        </p:txBody>
      </p:sp>
      <p:sp>
        <p:nvSpPr>
          <p:cNvPr id="52" name="Freeform 45"/>
          <p:cNvSpPr>
            <a:spLocks/>
          </p:cNvSpPr>
          <p:nvPr/>
        </p:nvSpPr>
        <p:spPr bwMode="auto">
          <a:xfrm>
            <a:off x="4701600" y="5838565"/>
            <a:ext cx="2241550" cy="366713"/>
          </a:xfrm>
          <a:custGeom>
            <a:avLst/>
            <a:gdLst>
              <a:gd name="T0" fmla="*/ 6225 w 6226"/>
              <a:gd name="T1" fmla="*/ 0 h 1017"/>
              <a:gd name="T2" fmla="*/ 0 w 6226"/>
              <a:gd name="T3" fmla="*/ 0 h 1017"/>
              <a:gd name="T4" fmla="*/ 0 w 6226"/>
              <a:gd name="T5" fmla="*/ 1016 h 10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6226" h="1017">
                <a:moveTo>
                  <a:pt x="6225" y="0"/>
                </a:moveTo>
                <a:lnTo>
                  <a:pt x="0" y="0"/>
                </a:lnTo>
                <a:lnTo>
                  <a:pt x="0" y="1016"/>
                </a:lnTo>
              </a:path>
            </a:pathLst>
          </a:custGeom>
          <a:noFill/>
          <a:ln w="27360" cap="flat">
            <a:solidFill>
              <a:srgbClr val="3C4B5E"/>
            </a:solidFill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srgbClr val="3C4B5E"/>
              </a:solidFill>
            </a:endParaRPr>
          </a:p>
        </p:txBody>
      </p:sp>
      <p:sp>
        <p:nvSpPr>
          <p:cNvPr id="53" name="Freeform 46"/>
          <p:cNvSpPr>
            <a:spLocks/>
          </p:cNvSpPr>
          <p:nvPr/>
        </p:nvSpPr>
        <p:spPr bwMode="auto">
          <a:xfrm>
            <a:off x="5168325" y="5838565"/>
            <a:ext cx="1774825" cy="366713"/>
          </a:xfrm>
          <a:custGeom>
            <a:avLst/>
            <a:gdLst>
              <a:gd name="T0" fmla="*/ 4927 w 4928"/>
              <a:gd name="T1" fmla="*/ 0 h 1017"/>
              <a:gd name="T2" fmla="*/ 0 w 4928"/>
              <a:gd name="T3" fmla="*/ 0 h 1017"/>
              <a:gd name="T4" fmla="*/ 0 w 4928"/>
              <a:gd name="T5" fmla="*/ 1016 h 10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928" h="1017">
                <a:moveTo>
                  <a:pt x="4927" y="0"/>
                </a:moveTo>
                <a:lnTo>
                  <a:pt x="0" y="0"/>
                </a:lnTo>
                <a:lnTo>
                  <a:pt x="0" y="1016"/>
                </a:lnTo>
              </a:path>
            </a:pathLst>
          </a:custGeom>
          <a:noFill/>
          <a:ln w="27360" cap="flat">
            <a:solidFill>
              <a:srgbClr val="3C4B5E"/>
            </a:solidFill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srgbClr val="3C4B5E"/>
              </a:solidFill>
            </a:endParaRPr>
          </a:p>
        </p:txBody>
      </p:sp>
      <p:sp>
        <p:nvSpPr>
          <p:cNvPr id="54" name="Freeform 47"/>
          <p:cNvSpPr>
            <a:spLocks/>
          </p:cNvSpPr>
          <p:nvPr/>
        </p:nvSpPr>
        <p:spPr bwMode="auto">
          <a:xfrm>
            <a:off x="5544563" y="5838565"/>
            <a:ext cx="1398587" cy="366713"/>
          </a:xfrm>
          <a:custGeom>
            <a:avLst/>
            <a:gdLst>
              <a:gd name="T0" fmla="*/ 3883 w 3884"/>
              <a:gd name="T1" fmla="*/ 0 h 1017"/>
              <a:gd name="T2" fmla="*/ 0 w 3884"/>
              <a:gd name="T3" fmla="*/ 0 h 1017"/>
              <a:gd name="T4" fmla="*/ 0 w 3884"/>
              <a:gd name="T5" fmla="*/ 1016 h 10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884" h="1017">
                <a:moveTo>
                  <a:pt x="3883" y="0"/>
                </a:moveTo>
                <a:lnTo>
                  <a:pt x="0" y="0"/>
                </a:lnTo>
                <a:lnTo>
                  <a:pt x="0" y="1016"/>
                </a:lnTo>
              </a:path>
            </a:pathLst>
          </a:custGeom>
          <a:noFill/>
          <a:ln w="27360" cap="flat">
            <a:solidFill>
              <a:srgbClr val="3C4B5E"/>
            </a:solidFill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srgbClr val="3C4B5E"/>
              </a:solidFill>
            </a:endParaRPr>
          </a:p>
        </p:txBody>
      </p:sp>
      <p:sp>
        <p:nvSpPr>
          <p:cNvPr id="55" name="Text Box 48"/>
          <p:cNvSpPr txBox="1">
            <a:spLocks noChangeArrowheads="1"/>
          </p:cNvSpPr>
          <p:nvPr/>
        </p:nvSpPr>
        <p:spPr bwMode="auto">
          <a:xfrm>
            <a:off x="5755586" y="2157916"/>
            <a:ext cx="1971675" cy="446087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lIns="90000" tIns="104976" rIns="90000" bIns="45000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SimSun" charset="0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SimSun" charset="0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SimSun" charset="0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SimSun" charset="0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SimSun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SimSun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SimSun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SimSun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SimSun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800">
                <a:solidFill>
                  <a:schemeClr val="bg1"/>
                </a:solidFill>
                <a:latin typeface="Courier New" charset="0"/>
              </a:rPr>
              <a:t>He</a:t>
            </a:r>
          </a:p>
        </p:txBody>
      </p:sp>
      <p:sp>
        <p:nvSpPr>
          <p:cNvPr id="56" name="Text Box 49"/>
          <p:cNvSpPr txBox="1">
            <a:spLocks noChangeArrowheads="1"/>
          </p:cNvSpPr>
          <p:nvPr/>
        </p:nvSpPr>
        <p:spPr bwMode="auto">
          <a:xfrm>
            <a:off x="5755586" y="2159503"/>
            <a:ext cx="1971675" cy="446088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lIns="90000" tIns="104976" rIns="90000" bIns="45000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SimSun" charset="0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SimSun" charset="0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SimSun" charset="0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SimSun" charset="0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SimSun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SimSun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SimSun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SimSun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SimSun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800">
                <a:solidFill>
                  <a:schemeClr val="bg1"/>
                </a:solidFill>
                <a:latin typeface="Courier New" charset="0"/>
              </a:rPr>
              <a:t>Hel</a:t>
            </a:r>
          </a:p>
        </p:txBody>
      </p:sp>
      <p:sp>
        <p:nvSpPr>
          <p:cNvPr id="57" name="Text Box 50"/>
          <p:cNvSpPr txBox="1">
            <a:spLocks noChangeArrowheads="1"/>
          </p:cNvSpPr>
          <p:nvPr/>
        </p:nvSpPr>
        <p:spPr bwMode="auto">
          <a:xfrm>
            <a:off x="5757173" y="2159503"/>
            <a:ext cx="1971675" cy="446088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lIns="90000" tIns="104976" rIns="90000" bIns="45000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SimSun" charset="0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SimSun" charset="0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SimSun" charset="0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SimSun" charset="0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SimSun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SimSun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SimSun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SimSun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SimSun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800" dirty="0" smtClean="0">
                <a:solidFill>
                  <a:schemeClr val="bg1"/>
                </a:solidFill>
                <a:latin typeface="Courier New" charset="0"/>
              </a:rPr>
              <a:t>Hell</a:t>
            </a:r>
            <a:endParaRPr lang="en-US" sz="2800" dirty="0">
              <a:solidFill>
                <a:schemeClr val="bg1"/>
              </a:solidFill>
              <a:latin typeface="Courier New" charset="0"/>
            </a:endParaRPr>
          </a:p>
        </p:txBody>
      </p:sp>
      <p:sp>
        <p:nvSpPr>
          <p:cNvPr id="58" name="Text Box 51"/>
          <p:cNvSpPr txBox="1">
            <a:spLocks noChangeArrowheads="1"/>
          </p:cNvSpPr>
          <p:nvPr/>
        </p:nvSpPr>
        <p:spPr bwMode="auto">
          <a:xfrm>
            <a:off x="5757173" y="2159503"/>
            <a:ext cx="1971675" cy="446088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lIns="90000" tIns="104976" rIns="90000" bIns="45000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SimSun" charset="0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SimSun" charset="0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SimSun" charset="0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SimSun" charset="0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SimSun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SimSun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SimSun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SimSun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SimSun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800">
                <a:solidFill>
                  <a:schemeClr val="bg1"/>
                </a:solidFill>
                <a:latin typeface="Courier New" charset="0"/>
              </a:rPr>
              <a:t>Hello</a:t>
            </a:r>
          </a:p>
        </p:txBody>
      </p:sp>
      <p:sp>
        <p:nvSpPr>
          <p:cNvPr id="59" name="Text Box 52"/>
          <p:cNvSpPr txBox="1">
            <a:spLocks noChangeArrowheads="1"/>
          </p:cNvSpPr>
          <p:nvPr/>
        </p:nvSpPr>
        <p:spPr bwMode="auto">
          <a:xfrm>
            <a:off x="5757173" y="2161091"/>
            <a:ext cx="1971675" cy="446087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lIns="90000" tIns="104976" rIns="90000" bIns="45000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SimSun" charset="0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SimSun" charset="0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SimSun" charset="0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SimSun" charset="0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SimSun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SimSun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SimSun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SimSun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SimSun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800">
                <a:solidFill>
                  <a:schemeClr val="bg1"/>
                </a:solidFill>
                <a:latin typeface="Courier New" charset="0"/>
              </a:rPr>
              <a:t>Hello W</a:t>
            </a:r>
          </a:p>
        </p:txBody>
      </p:sp>
      <p:sp>
        <p:nvSpPr>
          <p:cNvPr id="60" name="Text Box 53"/>
          <p:cNvSpPr txBox="1">
            <a:spLocks noChangeArrowheads="1"/>
          </p:cNvSpPr>
          <p:nvPr/>
        </p:nvSpPr>
        <p:spPr bwMode="auto">
          <a:xfrm>
            <a:off x="5758761" y="2161091"/>
            <a:ext cx="1971675" cy="446087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lIns="90000" tIns="104976" rIns="90000" bIns="45000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SimSun" charset="0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SimSun" charset="0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SimSun" charset="0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SimSun" charset="0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SimSun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SimSun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SimSun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SimSun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SimSun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800" dirty="0">
                <a:solidFill>
                  <a:schemeClr val="bg1"/>
                </a:solidFill>
                <a:latin typeface="Courier New" charset="0"/>
              </a:rPr>
              <a:t>Hello </a:t>
            </a:r>
            <a:r>
              <a:rPr lang="en-US" sz="2800" dirty="0" smtClean="0">
                <a:solidFill>
                  <a:schemeClr val="bg1"/>
                </a:solidFill>
                <a:latin typeface="Courier New" charset="0"/>
              </a:rPr>
              <a:t>Wo</a:t>
            </a:r>
            <a:endParaRPr lang="en-US" sz="2800" dirty="0">
              <a:solidFill>
                <a:schemeClr val="bg1"/>
              </a:solidFill>
              <a:latin typeface="Courier New" charset="0"/>
            </a:endParaRPr>
          </a:p>
        </p:txBody>
      </p:sp>
      <p:sp>
        <p:nvSpPr>
          <p:cNvPr id="61" name="Text Box 54"/>
          <p:cNvSpPr txBox="1">
            <a:spLocks noChangeArrowheads="1"/>
          </p:cNvSpPr>
          <p:nvPr/>
        </p:nvSpPr>
        <p:spPr bwMode="auto">
          <a:xfrm>
            <a:off x="5758761" y="2161091"/>
            <a:ext cx="2790825" cy="446087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lIns="90000" tIns="104976" rIns="90000" bIns="45000"/>
          <a:lstStyle>
            <a:lvl1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SimSun" charset="0"/>
              </a:defRPr>
            </a:lvl1pPr>
            <a:lvl2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SimSun" charset="0"/>
              </a:defRPr>
            </a:lvl2pPr>
            <a:lvl3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SimSun" charset="0"/>
              </a:defRPr>
            </a:lvl3pPr>
            <a:lvl4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SimSun" charset="0"/>
              </a:defRPr>
            </a:lvl4pPr>
            <a:lvl5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SimSun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SimSun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SimSun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SimSun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SimSun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800">
                <a:solidFill>
                  <a:schemeClr val="bg1"/>
                </a:solidFill>
                <a:latin typeface="Courier New" charset="0"/>
              </a:rPr>
              <a:t>Hello Wor</a:t>
            </a:r>
          </a:p>
        </p:txBody>
      </p:sp>
      <p:sp>
        <p:nvSpPr>
          <p:cNvPr id="62" name="Text Box 55"/>
          <p:cNvSpPr txBox="1">
            <a:spLocks noChangeArrowheads="1"/>
          </p:cNvSpPr>
          <p:nvPr/>
        </p:nvSpPr>
        <p:spPr bwMode="auto">
          <a:xfrm>
            <a:off x="5758761" y="2161091"/>
            <a:ext cx="2790825" cy="446087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lIns="90000" tIns="104976" rIns="90000" bIns="45000"/>
          <a:lstStyle>
            <a:lvl1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SimSun" charset="0"/>
              </a:defRPr>
            </a:lvl1pPr>
            <a:lvl2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SimSun" charset="0"/>
              </a:defRPr>
            </a:lvl2pPr>
            <a:lvl3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SimSun" charset="0"/>
              </a:defRPr>
            </a:lvl3pPr>
            <a:lvl4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SimSun" charset="0"/>
              </a:defRPr>
            </a:lvl4pPr>
            <a:lvl5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SimSun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SimSun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SimSun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SimSun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SimSun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800" dirty="0">
                <a:solidFill>
                  <a:schemeClr val="bg1"/>
                </a:solidFill>
                <a:latin typeface="Courier New" charset="0"/>
              </a:rPr>
              <a:t>Hello </a:t>
            </a:r>
            <a:r>
              <a:rPr lang="en-US" sz="2800" dirty="0" err="1">
                <a:solidFill>
                  <a:schemeClr val="bg1"/>
                </a:solidFill>
                <a:latin typeface="Courier New" charset="0"/>
              </a:rPr>
              <a:t>Worl</a:t>
            </a:r>
            <a:endParaRPr lang="en-US" sz="2800" dirty="0">
              <a:solidFill>
                <a:schemeClr val="bg1"/>
              </a:solidFill>
              <a:latin typeface="Courier New" charset="0"/>
            </a:endParaRPr>
          </a:p>
        </p:txBody>
      </p:sp>
      <p:sp>
        <p:nvSpPr>
          <p:cNvPr id="63" name="Text Box 56"/>
          <p:cNvSpPr txBox="1">
            <a:spLocks noChangeArrowheads="1"/>
          </p:cNvSpPr>
          <p:nvPr/>
        </p:nvSpPr>
        <p:spPr bwMode="auto">
          <a:xfrm>
            <a:off x="5755586" y="2162677"/>
            <a:ext cx="2790825" cy="446088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lIns="90000" tIns="104976" rIns="90000" bIns="45000"/>
          <a:lstStyle>
            <a:lvl1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SimSun" charset="0"/>
              </a:defRPr>
            </a:lvl1pPr>
            <a:lvl2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SimSun" charset="0"/>
              </a:defRPr>
            </a:lvl2pPr>
            <a:lvl3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SimSun" charset="0"/>
              </a:defRPr>
            </a:lvl3pPr>
            <a:lvl4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SimSun" charset="0"/>
              </a:defRPr>
            </a:lvl4pPr>
            <a:lvl5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SimSun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SimSun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SimSun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SimSun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SimSun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800" dirty="0">
                <a:solidFill>
                  <a:schemeClr val="bg1"/>
                </a:solidFill>
                <a:latin typeface="Courier New" charset="0"/>
              </a:rPr>
              <a:t>Hello World</a:t>
            </a:r>
          </a:p>
        </p:txBody>
      </p:sp>
      <p:sp>
        <p:nvSpPr>
          <p:cNvPr id="64" name="Text Box 57"/>
          <p:cNvSpPr txBox="1">
            <a:spLocks noChangeArrowheads="1"/>
          </p:cNvSpPr>
          <p:nvPr/>
        </p:nvSpPr>
        <p:spPr bwMode="auto">
          <a:xfrm>
            <a:off x="6552625" y="4986078"/>
            <a:ext cx="657225" cy="44608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104976" rIns="90000" bIns="45000"/>
          <a:lstStyle/>
          <a:p>
            <a:pPr>
              <a:lnSpc>
                <a:spcPct val="83000"/>
              </a:lnSpc>
            </a:pPr>
            <a:r>
              <a:rPr lang="en-US" sz="2800">
                <a:solidFill>
                  <a:srgbClr val="3C4B5E"/>
                </a:solidFill>
                <a:latin typeface="Courier New" charset="0"/>
              </a:rPr>
              <a:t>10</a:t>
            </a:r>
          </a:p>
        </p:txBody>
      </p:sp>
      <p:sp>
        <p:nvSpPr>
          <p:cNvPr id="65" name="Text Box 58"/>
          <p:cNvSpPr txBox="1">
            <a:spLocks noChangeArrowheads="1"/>
          </p:cNvSpPr>
          <p:nvPr/>
        </p:nvSpPr>
        <p:spPr bwMode="auto">
          <a:xfrm>
            <a:off x="6624063" y="3670040"/>
            <a:ext cx="360362" cy="44608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104976" rIns="90000" bIns="45000"/>
          <a:lstStyle/>
          <a:p>
            <a:pPr>
              <a:lnSpc>
                <a:spcPct val="83000"/>
              </a:lnSpc>
            </a:pPr>
            <a:r>
              <a:rPr lang="en-US" sz="2800">
                <a:solidFill>
                  <a:srgbClr val="3C4B5E"/>
                </a:solidFill>
                <a:latin typeface="Courier New" charset="0"/>
              </a:rPr>
              <a:t>e</a:t>
            </a:r>
          </a:p>
        </p:txBody>
      </p:sp>
      <p:sp>
        <p:nvSpPr>
          <p:cNvPr id="66" name="Text Box 59"/>
          <p:cNvSpPr txBox="1">
            <a:spLocks noChangeArrowheads="1"/>
          </p:cNvSpPr>
          <p:nvPr/>
        </p:nvSpPr>
        <p:spPr bwMode="auto">
          <a:xfrm>
            <a:off x="6181150" y="4357428"/>
            <a:ext cx="1277938" cy="39528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96408" rIns="90000" bIns="45000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SimSun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SimSun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SimSun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SimSun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SimSun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SimSun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SimSun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SimSun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SimSun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400">
                <a:solidFill>
                  <a:srgbClr val="3C4B5E"/>
                </a:solidFill>
                <a:latin typeface="Courier New" charset="0"/>
              </a:rPr>
              <a:t>0xF001</a:t>
            </a:r>
          </a:p>
        </p:txBody>
      </p:sp>
      <p:sp>
        <p:nvSpPr>
          <p:cNvPr id="67" name="Text Box 60"/>
          <p:cNvSpPr txBox="1">
            <a:spLocks noChangeArrowheads="1"/>
          </p:cNvSpPr>
          <p:nvPr/>
        </p:nvSpPr>
        <p:spPr bwMode="auto">
          <a:xfrm>
            <a:off x="6552625" y="4986078"/>
            <a:ext cx="657225" cy="44608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104976" rIns="90000" bIns="45000"/>
          <a:lstStyle/>
          <a:p>
            <a:pPr>
              <a:lnSpc>
                <a:spcPct val="83000"/>
              </a:lnSpc>
            </a:pPr>
            <a:r>
              <a:rPr lang="en-US" sz="2800">
                <a:solidFill>
                  <a:srgbClr val="3C4B5E"/>
                </a:solidFill>
                <a:latin typeface="Courier New" charset="0"/>
              </a:rPr>
              <a:t>9</a:t>
            </a:r>
          </a:p>
        </p:txBody>
      </p:sp>
      <p:sp>
        <p:nvSpPr>
          <p:cNvPr id="68" name="Text Box 61"/>
          <p:cNvSpPr txBox="1">
            <a:spLocks noChangeArrowheads="1"/>
          </p:cNvSpPr>
          <p:nvPr/>
        </p:nvSpPr>
        <p:spPr bwMode="auto">
          <a:xfrm>
            <a:off x="6625650" y="3670040"/>
            <a:ext cx="360363" cy="44608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104976" rIns="90000" bIns="45000"/>
          <a:lstStyle/>
          <a:p>
            <a:pPr>
              <a:lnSpc>
                <a:spcPct val="83000"/>
              </a:lnSpc>
            </a:pPr>
            <a:r>
              <a:rPr lang="en-US" sz="2800">
                <a:solidFill>
                  <a:srgbClr val="3C4B5E"/>
                </a:solidFill>
                <a:latin typeface="Courier New" charset="0"/>
              </a:rPr>
              <a:t>l</a:t>
            </a:r>
          </a:p>
        </p:txBody>
      </p:sp>
      <p:sp>
        <p:nvSpPr>
          <p:cNvPr id="69" name="Text Box 62"/>
          <p:cNvSpPr txBox="1">
            <a:spLocks noChangeArrowheads="1"/>
          </p:cNvSpPr>
          <p:nvPr/>
        </p:nvSpPr>
        <p:spPr bwMode="auto">
          <a:xfrm>
            <a:off x="6181150" y="4359015"/>
            <a:ext cx="1277938" cy="39528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96408" rIns="90000" bIns="45000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SimSun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SimSun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SimSun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SimSun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SimSun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SimSun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SimSun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SimSun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SimSun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400">
                <a:solidFill>
                  <a:srgbClr val="3C4B5E"/>
                </a:solidFill>
                <a:latin typeface="Courier New" charset="0"/>
              </a:rPr>
              <a:t>0xF001</a:t>
            </a:r>
          </a:p>
        </p:txBody>
      </p:sp>
      <p:sp>
        <p:nvSpPr>
          <p:cNvPr id="70" name="Text Box 63"/>
          <p:cNvSpPr txBox="1">
            <a:spLocks noChangeArrowheads="1"/>
          </p:cNvSpPr>
          <p:nvPr/>
        </p:nvSpPr>
        <p:spPr bwMode="auto">
          <a:xfrm>
            <a:off x="6181150" y="4359015"/>
            <a:ext cx="1277938" cy="39528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96408" rIns="90000" bIns="45000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SimSun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SimSun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SimSun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SimSun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SimSun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SimSun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SimSun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SimSun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SimSun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400">
                <a:solidFill>
                  <a:srgbClr val="3C4B5E"/>
                </a:solidFill>
                <a:latin typeface="Courier New" charset="0"/>
              </a:rPr>
              <a:t>0xF002</a:t>
            </a:r>
          </a:p>
        </p:txBody>
      </p:sp>
      <p:sp>
        <p:nvSpPr>
          <p:cNvPr id="71" name="Text Box 64"/>
          <p:cNvSpPr txBox="1">
            <a:spLocks noChangeArrowheads="1"/>
          </p:cNvSpPr>
          <p:nvPr/>
        </p:nvSpPr>
        <p:spPr bwMode="auto">
          <a:xfrm>
            <a:off x="6181150" y="4359015"/>
            <a:ext cx="1277938" cy="39528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96408" rIns="90000" bIns="45000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SimSun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SimSun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SimSun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SimSun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SimSun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SimSun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SimSun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SimSun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SimSun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400">
                <a:solidFill>
                  <a:srgbClr val="3C4B5E"/>
                </a:solidFill>
                <a:latin typeface="Courier New" charset="0"/>
              </a:rPr>
              <a:t>0xF003</a:t>
            </a:r>
          </a:p>
        </p:txBody>
      </p:sp>
      <p:sp>
        <p:nvSpPr>
          <p:cNvPr id="72" name="Text Box 65"/>
          <p:cNvSpPr txBox="1">
            <a:spLocks noChangeArrowheads="1"/>
          </p:cNvSpPr>
          <p:nvPr/>
        </p:nvSpPr>
        <p:spPr bwMode="auto">
          <a:xfrm>
            <a:off x="6552625" y="4987665"/>
            <a:ext cx="657225" cy="44608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104976" rIns="90000" bIns="45000"/>
          <a:lstStyle/>
          <a:p>
            <a:pPr>
              <a:lnSpc>
                <a:spcPct val="83000"/>
              </a:lnSpc>
            </a:pPr>
            <a:r>
              <a:rPr lang="en-US" sz="2800">
                <a:solidFill>
                  <a:srgbClr val="3C4B5E"/>
                </a:solidFill>
                <a:latin typeface="Courier New" charset="0"/>
              </a:rPr>
              <a:t>8</a:t>
            </a:r>
          </a:p>
        </p:txBody>
      </p:sp>
      <p:sp>
        <p:nvSpPr>
          <p:cNvPr id="73" name="Text Box 66"/>
          <p:cNvSpPr txBox="1">
            <a:spLocks noChangeArrowheads="1"/>
          </p:cNvSpPr>
          <p:nvPr/>
        </p:nvSpPr>
        <p:spPr bwMode="auto">
          <a:xfrm>
            <a:off x="6181150" y="4359015"/>
            <a:ext cx="1277938" cy="39528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96408" rIns="90000" bIns="45000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SimSun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SimSun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SimSun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SimSun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SimSun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SimSun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SimSun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SimSun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SimSun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400">
                <a:solidFill>
                  <a:srgbClr val="3C4B5E"/>
                </a:solidFill>
                <a:latin typeface="Courier New" charset="0"/>
              </a:rPr>
              <a:t>0xF004</a:t>
            </a:r>
          </a:p>
        </p:txBody>
      </p:sp>
      <p:sp>
        <p:nvSpPr>
          <p:cNvPr id="74" name="Text Box 67"/>
          <p:cNvSpPr txBox="1">
            <a:spLocks noChangeArrowheads="1"/>
          </p:cNvSpPr>
          <p:nvPr/>
        </p:nvSpPr>
        <p:spPr bwMode="auto">
          <a:xfrm>
            <a:off x="6552625" y="4987665"/>
            <a:ext cx="657225" cy="44608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104976" rIns="90000" bIns="45000"/>
          <a:lstStyle/>
          <a:p>
            <a:pPr>
              <a:lnSpc>
                <a:spcPct val="83000"/>
              </a:lnSpc>
            </a:pPr>
            <a:r>
              <a:rPr lang="en-US" sz="2800">
                <a:solidFill>
                  <a:srgbClr val="3C4B5E"/>
                </a:solidFill>
                <a:latin typeface="Courier New" charset="0"/>
              </a:rPr>
              <a:t>7</a:t>
            </a:r>
          </a:p>
        </p:txBody>
      </p:sp>
      <p:sp>
        <p:nvSpPr>
          <p:cNvPr id="75" name="Text Box 68"/>
          <p:cNvSpPr txBox="1">
            <a:spLocks noChangeArrowheads="1"/>
          </p:cNvSpPr>
          <p:nvPr/>
        </p:nvSpPr>
        <p:spPr bwMode="auto">
          <a:xfrm>
            <a:off x="6625650" y="3670040"/>
            <a:ext cx="360363" cy="44608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104976" rIns="90000" bIns="45000"/>
          <a:lstStyle/>
          <a:p>
            <a:pPr>
              <a:lnSpc>
                <a:spcPct val="83000"/>
              </a:lnSpc>
            </a:pPr>
            <a:r>
              <a:rPr lang="en-US" sz="2800">
                <a:solidFill>
                  <a:srgbClr val="3C4B5E"/>
                </a:solidFill>
                <a:latin typeface="Courier New" charset="0"/>
              </a:rPr>
              <a:t>o</a:t>
            </a:r>
          </a:p>
        </p:txBody>
      </p:sp>
      <p:sp>
        <p:nvSpPr>
          <p:cNvPr id="76" name="Text Box 69"/>
          <p:cNvSpPr txBox="1">
            <a:spLocks noChangeArrowheads="1"/>
          </p:cNvSpPr>
          <p:nvPr/>
        </p:nvSpPr>
        <p:spPr bwMode="auto">
          <a:xfrm>
            <a:off x="6181150" y="4359015"/>
            <a:ext cx="1277938" cy="39528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96408" rIns="90000" bIns="45000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SimSun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SimSun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SimSun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SimSun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SimSun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SimSun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SimSun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SimSun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SimSun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400">
                <a:solidFill>
                  <a:srgbClr val="3C4B5E"/>
                </a:solidFill>
                <a:latin typeface="Courier New" charset="0"/>
              </a:rPr>
              <a:t>0xF005</a:t>
            </a:r>
          </a:p>
        </p:txBody>
      </p:sp>
      <p:sp>
        <p:nvSpPr>
          <p:cNvPr id="77" name="Text Box 70"/>
          <p:cNvSpPr txBox="1">
            <a:spLocks noChangeArrowheads="1"/>
          </p:cNvSpPr>
          <p:nvPr/>
        </p:nvSpPr>
        <p:spPr bwMode="auto">
          <a:xfrm>
            <a:off x="6552625" y="4987665"/>
            <a:ext cx="657225" cy="44608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104976" rIns="90000" bIns="45000"/>
          <a:lstStyle/>
          <a:p>
            <a:pPr>
              <a:lnSpc>
                <a:spcPct val="83000"/>
              </a:lnSpc>
            </a:pPr>
            <a:r>
              <a:rPr lang="en-US" sz="2800">
                <a:solidFill>
                  <a:srgbClr val="3C4B5E"/>
                </a:solidFill>
                <a:latin typeface="Courier New" charset="0"/>
              </a:rPr>
              <a:t>6</a:t>
            </a:r>
          </a:p>
        </p:txBody>
      </p:sp>
      <p:sp>
        <p:nvSpPr>
          <p:cNvPr id="78" name="Text Box 71"/>
          <p:cNvSpPr txBox="1">
            <a:spLocks noChangeArrowheads="1"/>
          </p:cNvSpPr>
          <p:nvPr/>
        </p:nvSpPr>
        <p:spPr bwMode="auto">
          <a:xfrm>
            <a:off x="6625650" y="3671628"/>
            <a:ext cx="360363" cy="44608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104976" rIns="90000" bIns="45000"/>
          <a:lstStyle/>
          <a:p>
            <a:pPr>
              <a:lnSpc>
                <a:spcPct val="83000"/>
              </a:lnSpc>
            </a:pPr>
            <a:r>
              <a:rPr lang="en-US" sz="2800">
                <a:solidFill>
                  <a:srgbClr val="3C4B5E"/>
                </a:solidFill>
                <a:latin typeface="Courier New" charset="0"/>
              </a:rPr>
              <a:t> </a:t>
            </a:r>
          </a:p>
        </p:txBody>
      </p:sp>
      <p:sp>
        <p:nvSpPr>
          <p:cNvPr id="79" name="Text Box 72"/>
          <p:cNvSpPr txBox="1">
            <a:spLocks noChangeArrowheads="1"/>
          </p:cNvSpPr>
          <p:nvPr/>
        </p:nvSpPr>
        <p:spPr bwMode="auto">
          <a:xfrm>
            <a:off x="6181150" y="4359015"/>
            <a:ext cx="1277938" cy="39528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96408" rIns="90000" bIns="45000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SimSun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SimSun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SimSun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SimSun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SimSun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SimSun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SimSun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SimSun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SimSun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400">
                <a:solidFill>
                  <a:srgbClr val="3C4B5E"/>
                </a:solidFill>
                <a:latin typeface="Courier New" charset="0"/>
              </a:rPr>
              <a:t>0xF006</a:t>
            </a:r>
          </a:p>
        </p:txBody>
      </p:sp>
      <p:sp>
        <p:nvSpPr>
          <p:cNvPr id="80" name="Text Box 73"/>
          <p:cNvSpPr txBox="1">
            <a:spLocks noChangeArrowheads="1"/>
          </p:cNvSpPr>
          <p:nvPr/>
        </p:nvSpPr>
        <p:spPr bwMode="auto">
          <a:xfrm>
            <a:off x="6552625" y="4987665"/>
            <a:ext cx="657225" cy="44608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104976" rIns="90000" bIns="45000"/>
          <a:lstStyle/>
          <a:p>
            <a:pPr>
              <a:lnSpc>
                <a:spcPct val="83000"/>
              </a:lnSpc>
            </a:pPr>
            <a:r>
              <a:rPr lang="en-US" sz="2800">
                <a:solidFill>
                  <a:srgbClr val="3C4B5E"/>
                </a:solidFill>
                <a:latin typeface="Courier New" charset="0"/>
              </a:rPr>
              <a:t>5</a:t>
            </a:r>
          </a:p>
        </p:txBody>
      </p:sp>
      <p:sp>
        <p:nvSpPr>
          <p:cNvPr id="81" name="Text Box 74"/>
          <p:cNvSpPr txBox="1">
            <a:spLocks noChangeArrowheads="1"/>
          </p:cNvSpPr>
          <p:nvPr/>
        </p:nvSpPr>
        <p:spPr bwMode="auto">
          <a:xfrm>
            <a:off x="6625650" y="3671628"/>
            <a:ext cx="360363" cy="44608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104976" rIns="90000" bIns="45000"/>
          <a:lstStyle/>
          <a:p>
            <a:pPr>
              <a:lnSpc>
                <a:spcPct val="83000"/>
              </a:lnSpc>
            </a:pPr>
            <a:r>
              <a:rPr lang="en-US" sz="2800">
                <a:solidFill>
                  <a:srgbClr val="3C4B5E"/>
                </a:solidFill>
                <a:latin typeface="Courier New" charset="0"/>
              </a:rPr>
              <a:t>W</a:t>
            </a:r>
          </a:p>
        </p:txBody>
      </p:sp>
      <p:sp>
        <p:nvSpPr>
          <p:cNvPr id="82" name="Text Box 75"/>
          <p:cNvSpPr txBox="1">
            <a:spLocks noChangeArrowheads="1"/>
          </p:cNvSpPr>
          <p:nvPr/>
        </p:nvSpPr>
        <p:spPr bwMode="auto">
          <a:xfrm>
            <a:off x="6181150" y="4360603"/>
            <a:ext cx="1277938" cy="39528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96408" rIns="90000" bIns="45000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SimSun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SimSun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SimSun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SimSun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SimSun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SimSun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SimSun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SimSun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SimSun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400">
                <a:solidFill>
                  <a:srgbClr val="3C4B5E"/>
                </a:solidFill>
                <a:latin typeface="Courier New" charset="0"/>
              </a:rPr>
              <a:t>0xF007</a:t>
            </a:r>
          </a:p>
        </p:txBody>
      </p:sp>
      <p:sp>
        <p:nvSpPr>
          <p:cNvPr id="83" name="Text Box 76"/>
          <p:cNvSpPr txBox="1">
            <a:spLocks noChangeArrowheads="1"/>
          </p:cNvSpPr>
          <p:nvPr/>
        </p:nvSpPr>
        <p:spPr bwMode="auto">
          <a:xfrm>
            <a:off x="6552625" y="4987665"/>
            <a:ext cx="657225" cy="44608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104976" rIns="90000" bIns="45000"/>
          <a:lstStyle/>
          <a:p>
            <a:pPr>
              <a:lnSpc>
                <a:spcPct val="83000"/>
              </a:lnSpc>
            </a:pPr>
            <a:r>
              <a:rPr lang="en-US" sz="2800">
                <a:solidFill>
                  <a:srgbClr val="3C4B5E"/>
                </a:solidFill>
                <a:latin typeface="Courier New" charset="0"/>
              </a:rPr>
              <a:t>4</a:t>
            </a:r>
          </a:p>
        </p:txBody>
      </p:sp>
      <p:sp>
        <p:nvSpPr>
          <p:cNvPr id="84" name="Text Box 77"/>
          <p:cNvSpPr txBox="1">
            <a:spLocks noChangeArrowheads="1"/>
          </p:cNvSpPr>
          <p:nvPr/>
        </p:nvSpPr>
        <p:spPr bwMode="auto">
          <a:xfrm>
            <a:off x="6627238" y="3671628"/>
            <a:ext cx="360362" cy="44608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104976" rIns="90000" bIns="45000"/>
          <a:lstStyle/>
          <a:p>
            <a:pPr>
              <a:lnSpc>
                <a:spcPct val="83000"/>
              </a:lnSpc>
            </a:pPr>
            <a:r>
              <a:rPr lang="en-US" sz="2800">
                <a:solidFill>
                  <a:srgbClr val="3C4B5E"/>
                </a:solidFill>
                <a:latin typeface="Courier New" charset="0"/>
              </a:rPr>
              <a:t>o</a:t>
            </a:r>
          </a:p>
        </p:txBody>
      </p:sp>
      <p:sp>
        <p:nvSpPr>
          <p:cNvPr id="85" name="Text Box 78"/>
          <p:cNvSpPr txBox="1">
            <a:spLocks noChangeArrowheads="1"/>
          </p:cNvSpPr>
          <p:nvPr/>
        </p:nvSpPr>
        <p:spPr bwMode="auto">
          <a:xfrm>
            <a:off x="6181150" y="4360603"/>
            <a:ext cx="1277938" cy="39528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96408" rIns="90000" bIns="45000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SimSun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SimSun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SimSun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SimSun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SimSun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SimSun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SimSun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SimSun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SimSun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400">
                <a:solidFill>
                  <a:srgbClr val="3C4B5E"/>
                </a:solidFill>
                <a:latin typeface="Courier New" charset="0"/>
              </a:rPr>
              <a:t>0xF008</a:t>
            </a:r>
          </a:p>
        </p:txBody>
      </p:sp>
      <p:sp>
        <p:nvSpPr>
          <p:cNvPr id="86" name="Text Box 79"/>
          <p:cNvSpPr txBox="1">
            <a:spLocks noChangeArrowheads="1"/>
          </p:cNvSpPr>
          <p:nvPr/>
        </p:nvSpPr>
        <p:spPr bwMode="auto">
          <a:xfrm>
            <a:off x="6552625" y="4989253"/>
            <a:ext cx="657225" cy="44608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104976" rIns="90000" bIns="45000"/>
          <a:lstStyle/>
          <a:p>
            <a:pPr>
              <a:lnSpc>
                <a:spcPct val="83000"/>
              </a:lnSpc>
            </a:pPr>
            <a:r>
              <a:rPr lang="en-US" sz="2800">
                <a:solidFill>
                  <a:srgbClr val="3C4B5E"/>
                </a:solidFill>
                <a:latin typeface="Courier New" charset="0"/>
              </a:rPr>
              <a:t>3</a:t>
            </a:r>
          </a:p>
        </p:txBody>
      </p:sp>
      <p:sp>
        <p:nvSpPr>
          <p:cNvPr id="87" name="Text Box 80"/>
          <p:cNvSpPr txBox="1">
            <a:spLocks noChangeArrowheads="1"/>
          </p:cNvSpPr>
          <p:nvPr/>
        </p:nvSpPr>
        <p:spPr bwMode="auto">
          <a:xfrm>
            <a:off x="6627238" y="3671628"/>
            <a:ext cx="360362" cy="44608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104976" rIns="90000" bIns="45000"/>
          <a:lstStyle/>
          <a:p>
            <a:pPr>
              <a:lnSpc>
                <a:spcPct val="83000"/>
              </a:lnSpc>
            </a:pPr>
            <a:r>
              <a:rPr lang="en-US" sz="2800">
                <a:solidFill>
                  <a:srgbClr val="3C4B5E"/>
                </a:solidFill>
                <a:latin typeface="Courier New" charset="0"/>
              </a:rPr>
              <a:t>r</a:t>
            </a:r>
          </a:p>
        </p:txBody>
      </p:sp>
      <p:sp>
        <p:nvSpPr>
          <p:cNvPr id="88" name="Text Box 81"/>
          <p:cNvSpPr txBox="1">
            <a:spLocks noChangeArrowheads="1"/>
          </p:cNvSpPr>
          <p:nvPr/>
        </p:nvSpPr>
        <p:spPr bwMode="auto">
          <a:xfrm>
            <a:off x="6181150" y="4360603"/>
            <a:ext cx="1277938" cy="39528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96408" rIns="90000" bIns="45000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SimSun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SimSun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SimSun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SimSun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SimSun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SimSun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SimSun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SimSun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SimSun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400">
                <a:solidFill>
                  <a:srgbClr val="3C4B5E"/>
                </a:solidFill>
                <a:latin typeface="Courier New" charset="0"/>
              </a:rPr>
              <a:t>0xF009</a:t>
            </a:r>
          </a:p>
        </p:txBody>
      </p:sp>
      <p:sp>
        <p:nvSpPr>
          <p:cNvPr id="89" name="Text Box 82"/>
          <p:cNvSpPr txBox="1">
            <a:spLocks noChangeArrowheads="1"/>
          </p:cNvSpPr>
          <p:nvPr/>
        </p:nvSpPr>
        <p:spPr bwMode="auto">
          <a:xfrm>
            <a:off x="6552625" y="4989253"/>
            <a:ext cx="657225" cy="44608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104976" rIns="90000" bIns="45000"/>
          <a:lstStyle/>
          <a:p>
            <a:pPr>
              <a:lnSpc>
                <a:spcPct val="83000"/>
              </a:lnSpc>
            </a:pPr>
            <a:r>
              <a:rPr lang="en-US" sz="2800">
                <a:solidFill>
                  <a:srgbClr val="3C4B5E"/>
                </a:solidFill>
                <a:latin typeface="Courier New" charset="0"/>
              </a:rPr>
              <a:t>2</a:t>
            </a:r>
          </a:p>
        </p:txBody>
      </p:sp>
      <p:sp>
        <p:nvSpPr>
          <p:cNvPr id="90" name="Text Box 83"/>
          <p:cNvSpPr txBox="1">
            <a:spLocks noChangeArrowheads="1"/>
          </p:cNvSpPr>
          <p:nvPr/>
        </p:nvSpPr>
        <p:spPr bwMode="auto">
          <a:xfrm>
            <a:off x="6627238" y="3673215"/>
            <a:ext cx="360362" cy="44608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104976" rIns="90000" bIns="45000"/>
          <a:lstStyle/>
          <a:p>
            <a:pPr>
              <a:lnSpc>
                <a:spcPct val="83000"/>
              </a:lnSpc>
            </a:pPr>
            <a:r>
              <a:rPr lang="en-US" sz="2800">
                <a:solidFill>
                  <a:srgbClr val="3C4B5E"/>
                </a:solidFill>
                <a:latin typeface="Courier New" charset="0"/>
              </a:rPr>
              <a:t>l</a:t>
            </a:r>
          </a:p>
        </p:txBody>
      </p:sp>
      <p:sp>
        <p:nvSpPr>
          <p:cNvPr id="91" name="Text Box 84"/>
          <p:cNvSpPr txBox="1">
            <a:spLocks noChangeArrowheads="1"/>
          </p:cNvSpPr>
          <p:nvPr/>
        </p:nvSpPr>
        <p:spPr bwMode="auto">
          <a:xfrm>
            <a:off x="6181150" y="4360603"/>
            <a:ext cx="1277938" cy="39528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96408" rIns="90000" bIns="45000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SimSun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SimSun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SimSun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SimSun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SimSun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SimSun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SimSun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SimSun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SimSun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400">
                <a:solidFill>
                  <a:srgbClr val="3C4B5E"/>
                </a:solidFill>
                <a:latin typeface="Courier New" charset="0"/>
              </a:rPr>
              <a:t>0xF00A</a:t>
            </a:r>
          </a:p>
        </p:txBody>
      </p:sp>
      <p:sp>
        <p:nvSpPr>
          <p:cNvPr id="92" name="Text Box 85"/>
          <p:cNvSpPr txBox="1">
            <a:spLocks noChangeArrowheads="1"/>
          </p:cNvSpPr>
          <p:nvPr/>
        </p:nvSpPr>
        <p:spPr bwMode="auto">
          <a:xfrm>
            <a:off x="6552625" y="4989253"/>
            <a:ext cx="657225" cy="44608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104976" rIns="90000" bIns="45000"/>
          <a:lstStyle/>
          <a:p>
            <a:pPr>
              <a:lnSpc>
                <a:spcPct val="83000"/>
              </a:lnSpc>
            </a:pPr>
            <a:r>
              <a:rPr lang="en-US" sz="2800">
                <a:solidFill>
                  <a:srgbClr val="3C4B5E"/>
                </a:solidFill>
                <a:latin typeface="Courier New" charset="0"/>
              </a:rPr>
              <a:t>1</a:t>
            </a:r>
          </a:p>
        </p:txBody>
      </p:sp>
      <p:sp>
        <p:nvSpPr>
          <p:cNvPr id="93" name="Text Box 86"/>
          <p:cNvSpPr txBox="1">
            <a:spLocks noChangeArrowheads="1"/>
          </p:cNvSpPr>
          <p:nvPr/>
        </p:nvSpPr>
        <p:spPr bwMode="auto">
          <a:xfrm>
            <a:off x="6627238" y="3673215"/>
            <a:ext cx="360362" cy="44608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104976" rIns="90000" bIns="45000"/>
          <a:lstStyle/>
          <a:p>
            <a:pPr>
              <a:lnSpc>
                <a:spcPct val="83000"/>
              </a:lnSpc>
            </a:pPr>
            <a:r>
              <a:rPr lang="en-US" sz="2800">
                <a:solidFill>
                  <a:srgbClr val="3C4B5E"/>
                </a:solidFill>
                <a:latin typeface="Courier New" charset="0"/>
              </a:rPr>
              <a:t>d</a:t>
            </a:r>
          </a:p>
        </p:txBody>
      </p:sp>
      <p:sp>
        <p:nvSpPr>
          <p:cNvPr id="94" name="Text Box 87"/>
          <p:cNvSpPr txBox="1">
            <a:spLocks noChangeArrowheads="1"/>
          </p:cNvSpPr>
          <p:nvPr/>
        </p:nvSpPr>
        <p:spPr bwMode="auto">
          <a:xfrm>
            <a:off x="6181150" y="4362190"/>
            <a:ext cx="1277938" cy="39528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96408" rIns="90000" bIns="45000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SimSun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SimSun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SimSun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SimSun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SimSun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SimSun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SimSun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SimSun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SimSun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400">
                <a:solidFill>
                  <a:srgbClr val="3C4B5E"/>
                </a:solidFill>
                <a:latin typeface="Courier New" charset="0"/>
              </a:rPr>
              <a:t>0xF00B</a:t>
            </a:r>
          </a:p>
        </p:txBody>
      </p:sp>
      <p:sp>
        <p:nvSpPr>
          <p:cNvPr id="95" name="Text Box 88"/>
          <p:cNvSpPr txBox="1">
            <a:spLocks noChangeArrowheads="1"/>
          </p:cNvSpPr>
          <p:nvPr/>
        </p:nvSpPr>
        <p:spPr bwMode="auto">
          <a:xfrm>
            <a:off x="6552625" y="4989253"/>
            <a:ext cx="657225" cy="44608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104976" rIns="90000" bIns="45000"/>
          <a:lstStyle/>
          <a:p>
            <a:pPr>
              <a:lnSpc>
                <a:spcPct val="83000"/>
              </a:lnSpc>
            </a:pPr>
            <a:r>
              <a:rPr lang="en-US" sz="2800" dirty="0">
                <a:solidFill>
                  <a:srgbClr val="3C4B5E"/>
                </a:solidFill>
                <a:latin typeface="Courier New" charset="0"/>
              </a:rPr>
              <a:t>0</a:t>
            </a:r>
          </a:p>
        </p:txBody>
      </p:sp>
      <p:sp>
        <p:nvSpPr>
          <p:cNvPr id="96" name="AutoShape 6"/>
          <p:cNvSpPr>
            <a:spLocks noChangeArrowheads="1"/>
          </p:cNvSpPr>
          <p:nvPr/>
        </p:nvSpPr>
        <p:spPr bwMode="auto">
          <a:xfrm>
            <a:off x="6170038" y="3670040"/>
            <a:ext cx="1279525" cy="457200"/>
          </a:xfrm>
          <a:prstGeom prst="roundRect">
            <a:avLst>
              <a:gd name="adj" fmla="val 347"/>
            </a:avLst>
          </a:prstGeom>
          <a:noFill/>
          <a:ln w="18360" cap="flat">
            <a:solidFill>
              <a:srgbClr val="3C4B5E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srgbClr val="3C4B5E"/>
              </a:solidFill>
            </a:endParaRPr>
          </a:p>
        </p:txBody>
      </p:sp>
      <p:sp>
        <p:nvSpPr>
          <p:cNvPr id="97" name="AutoShape 5"/>
          <p:cNvSpPr>
            <a:spLocks noChangeArrowheads="1"/>
          </p:cNvSpPr>
          <p:nvPr/>
        </p:nvSpPr>
        <p:spPr bwMode="auto">
          <a:xfrm>
            <a:off x="6179563" y="4312978"/>
            <a:ext cx="1279525" cy="457200"/>
          </a:xfrm>
          <a:prstGeom prst="roundRect">
            <a:avLst>
              <a:gd name="adj" fmla="val 347"/>
            </a:avLst>
          </a:prstGeom>
          <a:noFill/>
          <a:ln w="18360" cap="flat">
            <a:solidFill>
              <a:srgbClr val="3C4B5E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srgbClr val="3C4B5E"/>
              </a:solidFill>
            </a:endParaRPr>
          </a:p>
        </p:txBody>
      </p:sp>
      <p:sp>
        <p:nvSpPr>
          <p:cNvPr id="98" name="AutoShape 3"/>
          <p:cNvSpPr>
            <a:spLocks noChangeArrowheads="1"/>
          </p:cNvSpPr>
          <p:nvPr/>
        </p:nvSpPr>
        <p:spPr bwMode="auto">
          <a:xfrm>
            <a:off x="6198613" y="4979728"/>
            <a:ext cx="1279525" cy="457200"/>
          </a:xfrm>
          <a:prstGeom prst="roundRect">
            <a:avLst>
              <a:gd name="adj" fmla="val 347"/>
            </a:avLst>
          </a:prstGeom>
          <a:noFill/>
          <a:ln w="18360" cap="flat">
            <a:solidFill>
              <a:srgbClr val="3C4B5E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srgbClr val="3C4B5E"/>
              </a:solidFill>
            </a:endParaRPr>
          </a:p>
        </p:txBody>
      </p:sp>
      <p:sp>
        <p:nvSpPr>
          <p:cNvPr id="99" name="Text Box 2"/>
          <p:cNvSpPr txBox="1">
            <a:spLocks noChangeArrowheads="1"/>
          </p:cNvSpPr>
          <p:nvPr/>
        </p:nvSpPr>
        <p:spPr bwMode="auto">
          <a:xfrm>
            <a:off x="523190" y="2585895"/>
            <a:ext cx="4145565" cy="3121620"/>
          </a:xfrm>
          <a:prstGeom prst="rect">
            <a:avLst/>
          </a:prstGeom>
          <a:noFill/>
          <a:ln w="9525" cap="flat">
            <a:solidFill>
              <a:srgbClr val="3C4B5E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96408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SimSun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SimSun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SimSun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SimSun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SimSun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SimSun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SimSun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SimSun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SimSun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dirty="0" err="1">
                <a:solidFill>
                  <a:srgbClr val="3C4B5E"/>
                </a:solidFill>
                <a:latin typeface="Courier New" charset="0"/>
              </a:rPr>
              <a:t>fbuf</a:t>
            </a:r>
            <a:r>
              <a:rPr lang="en-US" dirty="0">
                <a:solidFill>
                  <a:srgbClr val="3C4B5E"/>
                </a:solidFill>
                <a:latin typeface="Courier New" charset="0"/>
              </a:rPr>
              <a:t> = </a:t>
            </a:r>
            <a:r>
              <a:rPr lang="en-US" dirty="0" smtClean="0">
                <a:solidFill>
                  <a:srgbClr val="3C4B5E"/>
                </a:solidFill>
                <a:latin typeface="Courier New" charset="0"/>
              </a:rPr>
              <a:t>0xF000</a:t>
            </a:r>
            <a:endParaRPr lang="en-US" dirty="0">
              <a:solidFill>
                <a:srgbClr val="3C4B5E"/>
              </a:solidFill>
              <a:latin typeface="Courier New" charset="0"/>
            </a:endParaRPr>
          </a:p>
          <a:p>
            <a:pPr>
              <a:lnSpc>
                <a:spcPct val="83000"/>
              </a:lnSpc>
            </a:pPr>
            <a:r>
              <a:rPr lang="en-US" dirty="0" err="1">
                <a:solidFill>
                  <a:srgbClr val="3C4B5E"/>
                </a:solidFill>
                <a:latin typeface="Courier New" charset="0"/>
              </a:rPr>
              <a:t>str</a:t>
            </a:r>
            <a:r>
              <a:rPr lang="en-US" dirty="0">
                <a:solidFill>
                  <a:srgbClr val="3C4B5E"/>
                </a:solidFill>
                <a:latin typeface="Courier New" charset="0"/>
              </a:rPr>
              <a:t>:  'Hello World'</a:t>
            </a:r>
          </a:p>
          <a:p>
            <a:pPr>
              <a:lnSpc>
                <a:spcPct val="83000"/>
              </a:lnSpc>
            </a:pPr>
            <a:endParaRPr lang="en-US" dirty="0">
              <a:solidFill>
                <a:srgbClr val="3C4B5E"/>
              </a:solidFill>
              <a:latin typeface="Courier New" charset="0"/>
            </a:endParaRPr>
          </a:p>
          <a:p>
            <a:pPr>
              <a:lnSpc>
                <a:spcPct val="83000"/>
              </a:lnSpc>
            </a:pPr>
            <a:r>
              <a:rPr lang="en-US" dirty="0">
                <a:solidFill>
                  <a:srgbClr val="3C4B5E"/>
                </a:solidFill>
                <a:latin typeface="Courier New" charset="0"/>
              </a:rPr>
              <a:t>begin: </a:t>
            </a:r>
            <a:r>
              <a:rPr lang="en-US" dirty="0" err="1" smtClean="0">
                <a:solidFill>
                  <a:srgbClr val="3C4B5E"/>
                </a:solidFill>
                <a:latin typeface="Courier New" charset="0"/>
              </a:rPr>
              <a:t>mov</a:t>
            </a:r>
            <a:r>
              <a:rPr lang="en-US" dirty="0" smtClean="0">
                <a:solidFill>
                  <a:srgbClr val="3C4B5E"/>
                </a:solidFill>
                <a:latin typeface="Courier New" charset="0"/>
              </a:rPr>
              <a:t> </a:t>
            </a:r>
            <a:r>
              <a:rPr lang="en-US" dirty="0" err="1" smtClean="0">
                <a:solidFill>
                  <a:srgbClr val="3C4B5E"/>
                </a:solidFill>
                <a:latin typeface="Courier New" charset="0"/>
              </a:rPr>
              <a:t>eax</a:t>
            </a:r>
            <a:r>
              <a:rPr lang="en-US" dirty="0" smtClean="0">
                <a:solidFill>
                  <a:srgbClr val="3C4B5E"/>
                </a:solidFill>
                <a:latin typeface="Courier New" charset="0"/>
              </a:rPr>
              <a:t>, </a:t>
            </a:r>
            <a:r>
              <a:rPr lang="en-US" dirty="0" err="1" smtClean="0">
                <a:solidFill>
                  <a:srgbClr val="3C4B5E"/>
                </a:solidFill>
                <a:latin typeface="Courier New" charset="0"/>
              </a:rPr>
              <a:t>str</a:t>
            </a:r>
            <a:endParaRPr lang="en-US" dirty="0">
              <a:solidFill>
                <a:srgbClr val="3C4B5E"/>
              </a:solidFill>
              <a:latin typeface="Courier New" charset="0"/>
            </a:endParaRPr>
          </a:p>
          <a:p>
            <a:pPr>
              <a:lnSpc>
                <a:spcPct val="83000"/>
              </a:lnSpc>
            </a:pPr>
            <a:r>
              <a:rPr lang="en-US" dirty="0">
                <a:solidFill>
                  <a:srgbClr val="3C4B5E"/>
                </a:solidFill>
                <a:latin typeface="Courier New" charset="0"/>
              </a:rPr>
              <a:t>       </a:t>
            </a:r>
            <a:r>
              <a:rPr lang="en-US" dirty="0" err="1" smtClean="0">
                <a:solidFill>
                  <a:srgbClr val="3C4B5E"/>
                </a:solidFill>
                <a:latin typeface="Courier New" charset="0"/>
              </a:rPr>
              <a:t>mov</a:t>
            </a:r>
            <a:r>
              <a:rPr lang="en-US" dirty="0" smtClean="0">
                <a:solidFill>
                  <a:srgbClr val="3C4B5E"/>
                </a:solidFill>
                <a:latin typeface="Courier New" charset="0"/>
              </a:rPr>
              <a:t> </a:t>
            </a:r>
            <a:r>
              <a:rPr lang="en-US" dirty="0" err="1" smtClean="0">
                <a:solidFill>
                  <a:srgbClr val="3C4B5E"/>
                </a:solidFill>
                <a:latin typeface="Courier New" charset="0"/>
              </a:rPr>
              <a:t>ebx</a:t>
            </a:r>
            <a:r>
              <a:rPr lang="en-US" dirty="0" smtClean="0">
                <a:solidFill>
                  <a:srgbClr val="3C4B5E"/>
                </a:solidFill>
                <a:latin typeface="Courier New" charset="0"/>
              </a:rPr>
              <a:t>, 11</a:t>
            </a:r>
            <a:endParaRPr lang="en-US" dirty="0">
              <a:solidFill>
                <a:srgbClr val="3C4B5E"/>
              </a:solidFill>
              <a:latin typeface="Courier New" charset="0"/>
            </a:endParaRPr>
          </a:p>
          <a:p>
            <a:pPr>
              <a:lnSpc>
                <a:spcPct val="83000"/>
              </a:lnSpc>
            </a:pPr>
            <a:r>
              <a:rPr lang="en-US" dirty="0">
                <a:solidFill>
                  <a:srgbClr val="3C4B5E"/>
                </a:solidFill>
                <a:latin typeface="Courier New" charset="0"/>
              </a:rPr>
              <a:t>       </a:t>
            </a:r>
            <a:r>
              <a:rPr lang="en-US" dirty="0" err="1" smtClean="0">
                <a:solidFill>
                  <a:srgbClr val="3C4B5E"/>
                </a:solidFill>
                <a:latin typeface="Courier New" charset="0"/>
              </a:rPr>
              <a:t>mov</a:t>
            </a:r>
            <a:r>
              <a:rPr lang="en-US" dirty="0" smtClean="0">
                <a:solidFill>
                  <a:srgbClr val="3C4B5E"/>
                </a:solidFill>
                <a:latin typeface="Courier New" charset="0"/>
              </a:rPr>
              <a:t> </a:t>
            </a:r>
            <a:r>
              <a:rPr lang="en-US" dirty="0" err="1" smtClean="0">
                <a:solidFill>
                  <a:srgbClr val="3C4B5E"/>
                </a:solidFill>
                <a:latin typeface="Courier New" charset="0"/>
              </a:rPr>
              <a:t>ecx</a:t>
            </a:r>
            <a:r>
              <a:rPr lang="en-US" dirty="0" smtClean="0">
                <a:solidFill>
                  <a:srgbClr val="3C4B5E"/>
                </a:solidFill>
                <a:latin typeface="Courier New" charset="0"/>
              </a:rPr>
              <a:t>, 0xF000</a:t>
            </a:r>
            <a:endParaRPr lang="en-US" dirty="0">
              <a:solidFill>
                <a:srgbClr val="3C4B5E"/>
              </a:solidFill>
              <a:latin typeface="Courier New" charset="0"/>
            </a:endParaRPr>
          </a:p>
          <a:p>
            <a:pPr>
              <a:lnSpc>
                <a:spcPct val="83000"/>
              </a:lnSpc>
            </a:pPr>
            <a:r>
              <a:rPr lang="en-US" dirty="0">
                <a:solidFill>
                  <a:srgbClr val="3C4B5E"/>
                </a:solidFill>
                <a:latin typeface="Courier New" charset="0"/>
              </a:rPr>
              <a:t>loop:  </a:t>
            </a:r>
            <a:r>
              <a:rPr lang="en-US" dirty="0" err="1" smtClean="0">
                <a:solidFill>
                  <a:srgbClr val="3C4B5E"/>
                </a:solidFill>
                <a:latin typeface="Courier New" charset="0"/>
              </a:rPr>
              <a:t>mov</a:t>
            </a:r>
            <a:r>
              <a:rPr lang="en-US" dirty="0" smtClean="0">
                <a:solidFill>
                  <a:srgbClr val="3C4B5E"/>
                </a:solidFill>
                <a:latin typeface="Courier New" charset="0"/>
              </a:rPr>
              <a:t> </a:t>
            </a:r>
            <a:r>
              <a:rPr lang="en-US" dirty="0" err="1" smtClean="0">
                <a:solidFill>
                  <a:srgbClr val="3C4B5E"/>
                </a:solidFill>
                <a:latin typeface="Courier New" charset="0"/>
              </a:rPr>
              <a:t>edx</a:t>
            </a:r>
            <a:r>
              <a:rPr lang="en-US" dirty="0" smtClean="0">
                <a:solidFill>
                  <a:srgbClr val="3C4B5E"/>
                </a:solidFill>
                <a:latin typeface="Courier New" charset="0"/>
              </a:rPr>
              <a:t>, byte [</a:t>
            </a:r>
            <a:r>
              <a:rPr lang="en-US" dirty="0" err="1" smtClean="0">
                <a:solidFill>
                  <a:srgbClr val="3C4B5E"/>
                </a:solidFill>
                <a:latin typeface="Courier New" charset="0"/>
              </a:rPr>
              <a:t>eax</a:t>
            </a:r>
            <a:r>
              <a:rPr lang="en-US" dirty="0">
                <a:solidFill>
                  <a:srgbClr val="3C4B5E"/>
                </a:solidFill>
                <a:latin typeface="Courier New" charset="0"/>
              </a:rPr>
              <a:t>]</a:t>
            </a:r>
          </a:p>
          <a:p>
            <a:pPr>
              <a:lnSpc>
                <a:spcPct val="83000"/>
              </a:lnSpc>
            </a:pPr>
            <a:r>
              <a:rPr lang="en-US" dirty="0">
                <a:solidFill>
                  <a:srgbClr val="3C4B5E"/>
                </a:solidFill>
                <a:latin typeface="Courier New" charset="0"/>
              </a:rPr>
              <a:t>       </a:t>
            </a:r>
            <a:r>
              <a:rPr lang="en-US" dirty="0" err="1" smtClean="0">
                <a:solidFill>
                  <a:srgbClr val="3C4B5E"/>
                </a:solidFill>
                <a:latin typeface="Courier New" charset="0"/>
              </a:rPr>
              <a:t>inc</a:t>
            </a:r>
            <a:r>
              <a:rPr lang="en-US" dirty="0" smtClean="0">
                <a:solidFill>
                  <a:srgbClr val="3C4B5E"/>
                </a:solidFill>
                <a:latin typeface="Courier New" charset="0"/>
              </a:rPr>
              <a:t> </a:t>
            </a:r>
            <a:r>
              <a:rPr lang="en-US" dirty="0" err="1" smtClean="0">
                <a:solidFill>
                  <a:srgbClr val="3C4B5E"/>
                </a:solidFill>
                <a:latin typeface="Courier New" charset="0"/>
              </a:rPr>
              <a:t>eax</a:t>
            </a:r>
            <a:endParaRPr lang="en-US" dirty="0" smtClean="0">
              <a:solidFill>
                <a:srgbClr val="3C4B5E"/>
              </a:solidFill>
              <a:latin typeface="Courier New" charset="0"/>
            </a:endParaRPr>
          </a:p>
          <a:p>
            <a:pPr>
              <a:lnSpc>
                <a:spcPct val="83000"/>
              </a:lnSpc>
            </a:pPr>
            <a:r>
              <a:rPr lang="en-US" dirty="0">
                <a:solidFill>
                  <a:srgbClr val="3C4B5E"/>
                </a:solidFill>
                <a:latin typeface="Courier New" charset="0"/>
              </a:rPr>
              <a:t> </a:t>
            </a:r>
            <a:r>
              <a:rPr lang="en-US" dirty="0" smtClean="0">
                <a:solidFill>
                  <a:srgbClr val="3C4B5E"/>
                </a:solidFill>
                <a:latin typeface="Courier New" charset="0"/>
              </a:rPr>
              <a:t>      </a:t>
            </a:r>
            <a:r>
              <a:rPr lang="en-US" dirty="0" err="1" smtClean="0">
                <a:solidFill>
                  <a:srgbClr val="3C4B5E"/>
                </a:solidFill>
                <a:latin typeface="Courier New" charset="0"/>
              </a:rPr>
              <a:t>mov</a:t>
            </a:r>
            <a:r>
              <a:rPr lang="en-US" dirty="0" smtClean="0">
                <a:solidFill>
                  <a:srgbClr val="3C4B5E"/>
                </a:solidFill>
                <a:latin typeface="Courier New" charset="0"/>
              </a:rPr>
              <a:t> [</a:t>
            </a:r>
            <a:r>
              <a:rPr lang="en-US" dirty="0" err="1" smtClean="0">
                <a:solidFill>
                  <a:srgbClr val="3C4B5E"/>
                </a:solidFill>
                <a:latin typeface="Courier New" charset="0"/>
              </a:rPr>
              <a:t>ecx</a:t>
            </a:r>
            <a:r>
              <a:rPr lang="en-US" dirty="0" smtClean="0">
                <a:solidFill>
                  <a:srgbClr val="3C4B5E"/>
                </a:solidFill>
                <a:latin typeface="Courier New" charset="0"/>
              </a:rPr>
              <a:t>], byte </a:t>
            </a:r>
            <a:r>
              <a:rPr lang="en-US" dirty="0" err="1" smtClean="0">
                <a:solidFill>
                  <a:srgbClr val="3C4B5E"/>
                </a:solidFill>
                <a:latin typeface="Courier New" charset="0"/>
              </a:rPr>
              <a:t>edx</a:t>
            </a:r>
            <a:endParaRPr lang="en-US" dirty="0">
              <a:solidFill>
                <a:srgbClr val="3C4B5E"/>
              </a:solidFill>
              <a:latin typeface="Courier New" charset="0"/>
            </a:endParaRPr>
          </a:p>
          <a:p>
            <a:pPr>
              <a:lnSpc>
                <a:spcPct val="83000"/>
              </a:lnSpc>
            </a:pPr>
            <a:r>
              <a:rPr lang="en-US" dirty="0">
                <a:solidFill>
                  <a:srgbClr val="3C4B5E"/>
                </a:solidFill>
                <a:latin typeface="Courier New" charset="0"/>
              </a:rPr>
              <a:t>       </a:t>
            </a:r>
            <a:r>
              <a:rPr lang="en-US" dirty="0" err="1" smtClean="0">
                <a:solidFill>
                  <a:srgbClr val="3C4B5E"/>
                </a:solidFill>
                <a:latin typeface="Courier New" charset="0"/>
              </a:rPr>
              <a:t>inc</a:t>
            </a:r>
            <a:r>
              <a:rPr lang="en-US" dirty="0" smtClean="0">
                <a:solidFill>
                  <a:srgbClr val="3C4B5E"/>
                </a:solidFill>
                <a:latin typeface="Courier New" charset="0"/>
              </a:rPr>
              <a:t> </a:t>
            </a:r>
            <a:r>
              <a:rPr lang="en-US" dirty="0" err="1" smtClean="0">
                <a:solidFill>
                  <a:srgbClr val="3C4B5E"/>
                </a:solidFill>
                <a:latin typeface="Courier New" charset="0"/>
              </a:rPr>
              <a:t>ecx</a:t>
            </a:r>
            <a:endParaRPr lang="en-US" dirty="0" smtClean="0">
              <a:solidFill>
                <a:srgbClr val="3C4B5E"/>
              </a:solidFill>
              <a:latin typeface="Courier New" charset="0"/>
            </a:endParaRPr>
          </a:p>
          <a:p>
            <a:pPr>
              <a:lnSpc>
                <a:spcPct val="83000"/>
              </a:lnSpc>
            </a:pPr>
            <a:r>
              <a:rPr lang="en-US" dirty="0">
                <a:solidFill>
                  <a:srgbClr val="3C4B5E"/>
                </a:solidFill>
                <a:latin typeface="Courier New" charset="0"/>
              </a:rPr>
              <a:t> </a:t>
            </a:r>
            <a:r>
              <a:rPr lang="en-US" dirty="0" smtClean="0">
                <a:solidFill>
                  <a:srgbClr val="3C4B5E"/>
                </a:solidFill>
                <a:latin typeface="Courier New" charset="0"/>
              </a:rPr>
              <a:t>      sub </a:t>
            </a:r>
            <a:r>
              <a:rPr lang="en-US" dirty="0" err="1" smtClean="0">
                <a:solidFill>
                  <a:srgbClr val="3C4B5E"/>
                </a:solidFill>
                <a:latin typeface="Courier New" charset="0"/>
              </a:rPr>
              <a:t>ebx</a:t>
            </a:r>
            <a:r>
              <a:rPr lang="en-US" dirty="0" smtClean="0">
                <a:solidFill>
                  <a:srgbClr val="3C4B5E"/>
                </a:solidFill>
                <a:latin typeface="Courier New" charset="0"/>
              </a:rPr>
              <a:t>, 1</a:t>
            </a:r>
            <a:endParaRPr lang="en-US" dirty="0">
              <a:solidFill>
                <a:srgbClr val="3C4B5E"/>
              </a:solidFill>
              <a:latin typeface="Courier New" charset="0"/>
            </a:endParaRPr>
          </a:p>
          <a:p>
            <a:pPr>
              <a:lnSpc>
                <a:spcPct val="83000"/>
              </a:lnSpc>
            </a:pPr>
            <a:r>
              <a:rPr lang="en-US" dirty="0">
                <a:solidFill>
                  <a:srgbClr val="3C4B5E"/>
                </a:solidFill>
                <a:latin typeface="Courier New" charset="0"/>
              </a:rPr>
              <a:t>       </a:t>
            </a:r>
            <a:r>
              <a:rPr lang="en-US" dirty="0" err="1" smtClean="0">
                <a:solidFill>
                  <a:srgbClr val="3C4B5E"/>
                </a:solidFill>
                <a:latin typeface="Courier New" charset="0"/>
              </a:rPr>
              <a:t>jnz_loop</a:t>
            </a:r>
            <a:r>
              <a:rPr lang="en-US" dirty="0">
                <a:solidFill>
                  <a:srgbClr val="3C4B5E"/>
                </a:solidFill>
                <a:latin typeface="Courier New" charset="0"/>
              </a:rPr>
              <a:t/>
            </a:r>
            <a:br>
              <a:rPr lang="en-US" dirty="0">
                <a:solidFill>
                  <a:srgbClr val="3C4B5E"/>
                </a:solidFill>
                <a:latin typeface="Courier New" charset="0"/>
              </a:rPr>
            </a:br>
            <a:r>
              <a:rPr lang="en-US" dirty="0">
                <a:solidFill>
                  <a:srgbClr val="3C4B5E"/>
                </a:solidFill>
                <a:latin typeface="Courier New" charset="0"/>
              </a:rPr>
              <a:t>done:  </a:t>
            </a:r>
            <a:r>
              <a:rPr lang="en-US" dirty="0" err="1" smtClean="0">
                <a:solidFill>
                  <a:srgbClr val="3C4B5E"/>
                </a:solidFill>
                <a:latin typeface="Courier New" charset="0"/>
              </a:rPr>
              <a:t>jmp</a:t>
            </a:r>
            <a:r>
              <a:rPr lang="en-US" dirty="0" smtClean="0">
                <a:solidFill>
                  <a:srgbClr val="3C4B5E"/>
                </a:solidFill>
                <a:latin typeface="Courier New" charset="0"/>
              </a:rPr>
              <a:t> </a:t>
            </a:r>
            <a:r>
              <a:rPr lang="en-US" dirty="0">
                <a:solidFill>
                  <a:srgbClr val="3C4B5E"/>
                </a:solidFill>
                <a:latin typeface="Courier New" charset="0"/>
              </a:rPr>
              <a:t>done</a:t>
            </a:r>
          </a:p>
          <a:p>
            <a:pPr>
              <a:lnSpc>
                <a:spcPct val="83000"/>
              </a:lnSpc>
            </a:pPr>
            <a:endParaRPr lang="en-US" dirty="0">
              <a:solidFill>
                <a:srgbClr val="3C4B5E"/>
              </a:solidFill>
              <a:latin typeface="Courier New" charset="0"/>
            </a:endParaRPr>
          </a:p>
        </p:txBody>
      </p:sp>
      <p:sp>
        <p:nvSpPr>
          <p:cNvPr id="100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283B9EA5-CE9A-4950-A80C-5ADF06B45BB8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302417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6" dur="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xit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xit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xit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xit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xit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xit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xit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xit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xit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xit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1" presetClass="exit" fill="hold" grpId="7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1" presetClass="exit" fill="hold" grpId="7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" presetClass="exit" fill="hold" grpId="7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1" presetClass="exit" fill="hold" grpId="7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ntr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xit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ntr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1" presetClass="exit" fill="hold" grpId="9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ntr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1" presetClass="exit" fill="hold" grpId="9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" presetClass="entr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1" presetClass="exit" fill="hold" grpId="9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" presetClass="entr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5" fill="hold">
                      <p:stCondLst>
                        <p:cond delay="indefinite"/>
                      </p:stCondLst>
                      <p:childTnLst>
                        <p:par>
                          <p:cTn id="206" fill="hold">
                            <p:stCondLst>
                              <p:cond delay="0"/>
                            </p:stCondLst>
                            <p:childTnLst>
                              <p:par>
                                <p:cTn id="207" presetID="1" presetClass="exit" fill="hold" grpId="9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" presetClass="entr" fill="hold" grpId="1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1" presetClass="exit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1" presetClass="entr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7" fill="hold">
                      <p:stCondLst>
                        <p:cond delay="indefinite"/>
                      </p:stCondLst>
                      <p:childTnLst>
                        <p:par>
                          <p:cTn id="218" fill="hold">
                            <p:stCondLst>
                              <p:cond delay="0"/>
                            </p:stCondLst>
                            <p:childTnLst>
                              <p:par>
                                <p:cTn id="219" presetID="1" presetClass="exit" fill="hold" grpId="1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presetID="1" presetClass="entr" fill="hold" grpId="1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3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5" fill="hold">
                      <p:stCondLst>
                        <p:cond delay="indefinite"/>
                      </p:stCondLst>
                      <p:childTnLst>
                        <p:par>
                          <p:cTn id="226" fill="hold">
                            <p:stCondLst>
                              <p:cond delay="0"/>
                            </p:stCondLst>
                            <p:childTnLst>
                              <p:par>
                                <p:cTn id="227" presetID="1" presetClass="exit" fill="hold" grpId="1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1" presetClass="entr" fill="hold" grpId="1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3" fill="hold">
                      <p:stCondLst>
                        <p:cond delay="indefinite"/>
                      </p:stCondLst>
                      <p:childTnLst>
                        <p:par>
                          <p:cTn id="234" fill="hold">
                            <p:stCondLst>
                              <p:cond delay="0"/>
                            </p:stCondLst>
                            <p:childTnLst>
                              <p:par>
                                <p:cTn id="235" presetID="1" presetClass="exit" fill="hold" grpId="1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7" presetID="1" presetClass="entr" fill="hold" grpId="1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9" fill="hold">
                      <p:stCondLst>
                        <p:cond delay="indefinite"/>
                      </p:stCondLst>
                      <p:childTnLst>
                        <p:par>
                          <p:cTn id="240" fill="hold">
                            <p:stCondLst>
                              <p:cond delay="0"/>
                            </p:stCondLst>
                            <p:childTnLst>
                              <p:par>
                                <p:cTn id="241" presetID="1" presetClass="exit" fill="hold" grpId="1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3" presetID="1" presetClass="entr" fill="hold" grpId="1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5" presetID="1" presetClass="exit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7" presetID="1" presetClass="entr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9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1" fill="hold">
                      <p:stCondLst>
                        <p:cond delay="indefinite"/>
                      </p:stCondLst>
                      <p:childTnLst>
                        <p:par>
                          <p:cTn id="252" fill="hold">
                            <p:stCondLst>
                              <p:cond delay="0"/>
                            </p:stCondLst>
                            <p:childTnLst>
                              <p:par>
                                <p:cTn id="253" presetID="1" presetClass="exit" fill="hold" grpId="1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5" presetID="1" presetClass="entr" fill="hold" grpId="1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9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1" fill="hold">
                      <p:stCondLst>
                        <p:cond delay="indefinite"/>
                      </p:stCondLst>
                      <p:childTnLst>
                        <p:par>
                          <p:cTn id="262" fill="hold">
                            <p:stCondLst>
                              <p:cond delay="0"/>
                            </p:stCondLst>
                            <p:childTnLst>
                              <p:par>
                                <p:cTn id="263" presetID="1" presetClass="exit" fill="hold" grpId="1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5" presetID="1" presetClass="entr" fill="hold" grpId="1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9" fill="hold">
                      <p:stCondLst>
                        <p:cond delay="indefinite"/>
                      </p:stCondLst>
                      <p:childTnLst>
                        <p:par>
                          <p:cTn id="270" fill="hold">
                            <p:stCondLst>
                              <p:cond delay="0"/>
                            </p:stCondLst>
                            <p:childTnLst>
                              <p:par>
                                <p:cTn id="271" presetID="1" presetClass="exit" fill="hold" grpId="1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3" presetID="1" presetClass="entr" fill="hold" grpId="1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5" fill="hold">
                      <p:stCondLst>
                        <p:cond delay="indefinite"/>
                      </p:stCondLst>
                      <p:childTnLst>
                        <p:par>
                          <p:cTn id="276" fill="hold">
                            <p:stCondLst>
                              <p:cond delay="0"/>
                            </p:stCondLst>
                            <p:childTnLst>
                              <p:par>
                                <p:cTn id="277" presetID="1" presetClass="exit" fill="hold" grpId="1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9" presetID="1" presetClass="entr" fill="hold" grpId="1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1" presetID="1" presetClass="exit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3" presetID="1" presetClass="entr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5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7" fill="hold">
                      <p:stCondLst>
                        <p:cond delay="indefinite"/>
                      </p:stCondLst>
                      <p:childTnLst>
                        <p:par>
                          <p:cTn id="288" fill="hold">
                            <p:stCondLst>
                              <p:cond delay="0"/>
                            </p:stCondLst>
                            <p:childTnLst>
                              <p:par>
                                <p:cTn id="289" presetID="1" presetClass="exit" fill="hold" grpId="15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1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3" presetID="1" presetClass="entr" fill="hold" grpId="1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5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7" fill="hold">
                      <p:stCondLst>
                        <p:cond delay="indefinite"/>
                      </p:stCondLst>
                      <p:childTnLst>
                        <p:par>
                          <p:cTn id="298" fill="hold">
                            <p:stCondLst>
                              <p:cond delay="0"/>
                            </p:stCondLst>
                            <p:childTnLst>
                              <p:par>
                                <p:cTn id="299" presetID="1" presetClass="exit" fill="hold" grpId="15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1" presetID="1" presetClass="entr" fill="hold" grpId="1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3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5" fill="hold">
                      <p:stCondLst>
                        <p:cond delay="indefinite"/>
                      </p:stCondLst>
                      <p:childTnLst>
                        <p:par>
                          <p:cTn id="306" fill="hold">
                            <p:stCondLst>
                              <p:cond delay="0"/>
                            </p:stCondLst>
                            <p:childTnLst>
                              <p:par>
                                <p:cTn id="307" presetID="1" presetClass="exit" fill="hold" grpId="15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9" presetID="1" presetClass="entr" fill="hold" grpId="1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1" fill="hold">
                      <p:stCondLst>
                        <p:cond delay="indefinite"/>
                      </p:stCondLst>
                      <p:childTnLst>
                        <p:par>
                          <p:cTn id="312" fill="hold">
                            <p:stCondLst>
                              <p:cond delay="0"/>
                            </p:stCondLst>
                            <p:childTnLst>
                              <p:par>
                                <p:cTn id="313" presetID="1" presetClass="exit" fill="hold" grpId="15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5" presetID="1" presetClass="entr" fill="hold" grpId="1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7" presetID="1" presetClass="exit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9" presetID="1" presetClass="entr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3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1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3" fill="hold">
                      <p:stCondLst>
                        <p:cond delay="indefinite"/>
                      </p:stCondLst>
                      <p:childTnLst>
                        <p:par>
                          <p:cTn id="324" fill="hold">
                            <p:stCondLst>
                              <p:cond delay="0"/>
                            </p:stCondLst>
                            <p:childTnLst>
                              <p:par>
                                <p:cTn id="325" presetID="1" presetClass="exit" fill="hold" grpId="17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7" presetID="1" presetClass="entr" fill="hold" grpId="1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9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1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3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3" fill="hold">
                      <p:stCondLst>
                        <p:cond delay="indefinite"/>
                      </p:stCondLst>
                      <p:childTnLst>
                        <p:par>
                          <p:cTn id="334" fill="hold">
                            <p:stCondLst>
                              <p:cond delay="0"/>
                            </p:stCondLst>
                            <p:childTnLst>
                              <p:par>
                                <p:cTn id="335" presetID="1" presetClass="exit" fill="hold" grpId="17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7" presetID="1" presetClass="entr" fill="hold" grpId="1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3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9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3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1" fill="hold">
                      <p:stCondLst>
                        <p:cond delay="indefinite"/>
                      </p:stCondLst>
                      <p:childTnLst>
                        <p:par>
                          <p:cTn id="342" fill="hold">
                            <p:stCondLst>
                              <p:cond delay="0"/>
                            </p:stCondLst>
                            <p:childTnLst>
                              <p:par>
                                <p:cTn id="343" presetID="1" presetClass="exit" fill="hold" grpId="17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3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5" presetID="1" presetClass="entr" fill="hold" grpId="1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7" fill="hold">
                      <p:stCondLst>
                        <p:cond delay="indefinite"/>
                      </p:stCondLst>
                      <p:childTnLst>
                        <p:par>
                          <p:cTn id="348" fill="hold">
                            <p:stCondLst>
                              <p:cond delay="0"/>
                            </p:stCondLst>
                            <p:childTnLst>
                              <p:par>
                                <p:cTn id="349" presetID="1" presetClass="exit" fill="hold" grpId="17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3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1" presetID="1" presetClass="entr" fill="hold" grpId="1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3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3" presetID="1" presetClass="exit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5" presetID="1" presetClass="entr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3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9" fill="hold">
                      <p:stCondLst>
                        <p:cond delay="indefinite"/>
                      </p:stCondLst>
                      <p:childTnLst>
                        <p:par>
                          <p:cTn id="360" fill="hold">
                            <p:stCondLst>
                              <p:cond delay="0"/>
                            </p:stCondLst>
                            <p:childTnLst>
                              <p:par>
                                <p:cTn id="361" presetID="1" presetClass="exit" fill="hold" grpId="19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3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3" presetID="1" presetClass="entr" fill="hold" grpId="1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3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5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3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9" fill="hold">
                      <p:stCondLst>
                        <p:cond delay="indefinite"/>
                      </p:stCondLst>
                      <p:childTnLst>
                        <p:par>
                          <p:cTn id="370" fill="hold">
                            <p:stCondLst>
                              <p:cond delay="0"/>
                            </p:stCondLst>
                            <p:childTnLst>
                              <p:par>
                                <p:cTn id="371" presetID="1" presetClass="exit" fill="hold" grpId="19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3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3" presetID="1" presetClass="entr" fill="hold" grpId="1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3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5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3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7" fill="hold">
                      <p:stCondLst>
                        <p:cond delay="indefinite"/>
                      </p:stCondLst>
                      <p:childTnLst>
                        <p:par>
                          <p:cTn id="378" fill="hold">
                            <p:stCondLst>
                              <p:cond delay="0"/>
                            </p:stCondLst>
                            <p:childTnLst>
                              <p:par>
                                <p:cTn id="379" presetID="1" presetClass="exit" fill="hold" grpId="19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3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1" presetID="1" presetClass="entr" fill="hold" grpId="1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3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3" fill="hold">
                      <p:stCondLst>
                        <p:cond delay="indefinite"/>
                      </p:stCondLst>
                      <p:childTnLst>
                        <p:par>
                          <p:cTn id="384" fill="hold">
                            <p:stCondLst>
                              <p:cond delay="0"/>
                            </p:stCondLst>
                            <p:childTnLst>
                              <p:par>
                                <p:cTn id="385" presetID="1" presetClass="exit" fill="hold" grpId="19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3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7" presetID="1" presetClass="entr" fill="hold" grpId="2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3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9" presetID="1" presetClass="exit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1" presetID="1" presetClass="entr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3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3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3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5" fill="hold">
                      <p:stCondLst>
                        <p:cond delay="indefinite"/>
                      </p:stCondLst>
                      <p:childTnLst>
                        <p:par>
                          <p:cTn id="396" fill="hold">
                            <p:stCondLst>
                              <p:cond delay="0"/>
                            </p:stCondLst>
                            <p:childTnLst>
                              <p:par>
                                <p:cTn id="397" presetID="1" presetClass="exit" fill="hold" grpId="2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9" presetID="1" presetClass="entr" fill="hold" grpId="2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4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1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4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3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4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5" fill="hold">
                      <p:stCondLst>
                        <p:cond delay="indefinite"/>
                      </p:stCondLst>
                      <p:childTnLst>
                        <p:par>
                          <p:cTn id="406" fill="hold">
                            <p:stCondLst>
                              <p:cond delay="0"/>
                            </p:stCondLst>
                            <p:childTnLst>
                              <p:par>
                                <p:cTn id="407" presetID="1" presetClass="exit" fill="hold" grpId="2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4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9" presetID="1" presetClass="entr" fill="hold" grpId="2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4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1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4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3" fill="hold">
                      <p:stCondLst>
                        <p:cond delay="indefinite"/>
                      </p:stCondLst>
                      <p:childTnLst>
                        <p:par>
                          <p:cTn id="414" fill="hold">
                            <p:stCondLst>
                              <p:cond delay="0"/>
                            </p:stCondLst>
                            <p:childTnLst>
                              <p:par>
                                <p:cTn id="415" presetID="1" presetClass="exit" fill="hold" grpId="2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4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7" presetID="1" presetClass="entr" fill="hold" grpId="2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4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9" fill="hold">
                      <p:stCondLst>
                        <p:cond delay="indefinite"/>
                      </p:stCondLst>
                      <p:childTnLst>
                        <p:par>
                          <p:cTn id="420" fill="hold">
                            <p:stCondLst>
                              <p:cond delay="0"/>
                            </p:stCondLst>
                            <p:childTnLst>
                              <p:par>
                                <p:cTn id="421" presetID="1" presetClass="exit" fill="hold" grpId="2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4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3" presetID="1" presetClass="entr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4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6" grpId="2" animBg="1"/>
      <p:bldP spid="16" grpId="3" animBg="1"/>
      <p:bldP spid="16" grpId="4" animBg="1"/>
      <p:bldP spid="16" grpId="5" animBg="1"/>
      <p:bldP spid="16" grpId="6" animBg="1"/>
      <p:bldP spid="16" grpId="7" animBg="1"/>
      <p:bldP spid="16" grpId="8" animBg="1"/>
      <p:bldP spid="16" grpId="9" animBg="1"/>
      <p:bldP spid="16" grpId="10" animBg="1"/>
      <p:bldP spid="16" grpId="11" animBg="1"/>
      <p:bldP spid="16" grpId="12" animBg="1"/>
      <p:bldP spid="16" grpId="13" animBg="1"/>
      <p:bldP spid="16" grpId="14" animBg="1"/>
      <p:bldP spid="16" grpId="15" animBg="1"/>
      <p:bldP spid="16" grpId="16" animBg="1"/>
      <p:bldP spid="16" grpId="17" animBg="1"/>
      <p:bldP spid="16" grpId="18" animBg="1"/>
      <p:bldP spid="16" grpId="19" animBg="1"/>
      <p:bldP spid="16" grpId="20" animBg="1"/>
      <p:bldP spid="16" grpId="21" animBg="1"/>
      <p:bldP spid="17" grpId="0" animBg="1"/>
      <p:bldP spid="17" grpId="1" animBg="1"/>
      <p:bldP spid="17" grpId="2" animBg="1"/>
      <p:bldP spid="17" grpId="3" animBg="1"/>
      <p:bldP spid="17" grpId="4" animBg="1"/>
      <p:bldP spid="17" grpId="5" animBg="1"/>
      <p:bldP spid="17" grpId="6" animBg="1"/>
      <p:bldP spid="17" grpId="7" animBg="1"/>
      <p:bldP spid="17" grpId="8" animBg="1"/>
      <p:bldP spid="17" grpId="9" animBg="1"/>
      <p:bldP spid="17" grpId="10" animBg="1"/>
      <p:bldP spid="17" grpId="11" animBg="1"/>
      <p:bldP spid="17" grpId="12" animBg="1"/>
      <p:bldP spid="17" grpId="13" animBg="1"/>
      <p:bldP spid="17" grpId="14" animBg="1"/>
      <p:bldP spid="17" grpId="15" animBg="1"/>
      <p:bldP spid="17" grpId="16" animBg="1"/>
      <p:bldP spid="17" grpId="17" animBg="1"/>
      <p:bldP spid="17" grpId="18" animBg="1"/>
      <p:bldP spid="17" grpId="19" animBg="1"/>
      <p:bldP spid="17" grpId="20" animBg="1"/>
      <p:bldP spid="17" grpId="21" animBg="1"/>
      <p:bldP spid="18" grpId="0" animBg="1"/>
      <p:bldP spid="18" grpId="1" animBg="1"/>
      <p:bldP spid="18" grpId="2" animBg="1"/>
      <p:bldP spid="18" grpId="3" animBg="1"/>
      <p:bldP spid="18" grpId="4" animBg="1"/>
      <p:bldP spid="18" grpId="5" animBg="1"/>
      <p:bldP spid="18" grpId="6" animBg="1"/>
      <p:bldP spid="18" grpId="7" animBg="1"/>
      <p:bldP spid="18" grpId="8" animBg="1"/>
      <p:bldP spid="18" grpId="9" animBg="1"/>
      <p:bldP spid="18" grpId="10" animBg="1"/>
      <p:bldP spid="18" grpId="11" animBg="1"/>
      <p:bldP spid="18" grpId="12" animBg="1"/>
      <p:bldP spid="18" grpId="13" animBg="1"/>
      <p:bldP spid="18" grpId="14" animBg="1"/>
      <p:bldP spid="18" grpId="15" animBg="1"/>
      <p:bldP spid="18" grpId="16" animBg="1"/>
      <p:bldP spid="18" grpId="17" animBg="1"/>
      <p:bldP spid="18" grpId="18" animBg="1"/>
      <p:bldP spid="18" grpId="19" animBg="1"/>
      <p:bldP spid="18" grpId="20" animBg="1"/>
      <p:bldP spid="18" grpId="21" animBg="1"/>
      <p:bldP spid="19" grpId="0" animBg="1"/>
      <p:bldP spid="19" grpId="1" animBg="1"/>
      <p:bldP spid="19" grpId="2" animBg="1"/>
      <p:bldP spid="19" grpId="3" animBg="1"/>
      <p:bldP spid="19" grpId="4" animBg="1"/>
      <p:bldP spid="19" grpId="5" animBg="1"/>
      <p:bldP spid="19" grpId="6" animBg="1"/>
      <p:bldP spid="19" grpId="7" animBg="1"/>
      <p:bldP spid="19" grpId="8" animBg="1"/>
      <p:bldP spid="19" grpId="9" animBg="1"/>
      <p:bldP spid="19" grpId="10" animBg="1"/>
      <p:bldP spid="19" grpId="11" animBg="1"/>
      <p:bldP spid="19" grpId="12" animBg="1"/>
      <p:bldP spid="19" grpId="13" animBg="1"/>
      <p:bldP spid="19" grpId="14" animBg="1"/>
      <p:bldP spid="19" grpId="15" animBg="1"/>
      <p:bldP spid="19" grpId="16" animBg="1"/>
      <p:bldP spid="19" grpId="17" animBg="1"/>
      <p:bldP spid="19" grpId="18" animBg="1"/>
      <p:bldP spid="19" grpId="19" animBg="1"/>
      <p:bldP spid="19" grpId="20" animBg="1"/>
      <p:bldP spid="19" grpId="21" animBg="1"/>
      <p:bldP spid="20" grpId="0" animBg="1"/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  <p:bldP spid="47" grpId="0" animBg="1"/>
      <p:bldP spid="47" grpId="1" animBg="1"/>
      <p:bldP spid="48" grpId="0" animBg="1"/>
      <p:bldP spid="48" grpId="1" animBg="1"/>
      <p:bldP spid="49" grpId="0" animBg="1"/>
      <p:bldP spid="49" grpId="1" animBg="1"/>
      <p:bldP spid="50" grpId="0" animBg="1"/>
      <p:bldP spid="50" grpId="1" animBg="1"/>
      <p:bldP spid="51" grpId="0" animBg="1"/>
      <p:bldP spid="51" grpId="1" animBg="1"/>
      <p:bldP spid="52" grpId="0" animBg="1"/>
      <p:bldP spid="52" grpId="1" animBg="1"/>
      <p:bldP spid="53" grpId="0" animBg="1"/>
      <p:bldP spid="53" grpId="1" animBg="1"/>
      <p:bldP spid="54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 Program 1 – Hello World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this program, there is no OS</a:t>
            </a:r>
          </a:p>
          <a:p>
            <a:pPr lvl="1"/>
            <a:r>
              <a:rPr lang="en-US" dirty="0" smtClean="0"/>
              <a:t>Program interacts directly with hardware</a:t>
            </a:r>
          </a:p>
          <a:p>
            <a:r>
              <a:rPr lang="en-US" dirty="0" smtClean="0"/>
              <a:t>This approach might be used for highly-constrained, low-cost environments</a:t>
            </a:r>
          </a:p>
          <a:p>
            <a:pPr lvl="1"/>
            <a:r>
              <a:rPr lang="en-US" dirty="0" smtClean="0"/>
              <a:t>Example: simple embedded devices</a:t>
            </a:r>
          </a:p>
          <a:p>
            <a:r>
              <a:rPr lang="en-US" dirty="0" smtClean="0"/>
              <a:t>In a system like this, the program is usually written into read-only-memory (ROM) at the factory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283B9EA5-CE9A-4950-A80C-5ADF06B45BB8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094138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AutoShape 9"/>
          <p:cNvSpPr>
            <a:spLocks noChangeArrowheads="1"/>
          </p:cNvSpPr>
          <p:nvPr/>
        </p:nvSpPr>
        <p:spPr bwMode="auto">
          <a:xfrm>
            <a:off x="1847217" y="5042648"/>
            <a:ext cx="2231561" cy="226336"/>
          </a:xfrm>
          <a:prstGeom prst="roundRect">
            <a:avLst>
              <a:gd name="adj" fmla="val 579"/>
            </a:avLst>
          </a:prstGeom>
          <a:solidFill>
            <a:srgbClr val="FFFF00">
              <a:alpha val="50000"/>
            </a:srgbClr>
          </a:solidFill>
          <a:ln w="9525" cap="flat">
            <a:solidFill>
              <a:srgbClr val="000000"/>
            </a:solidFill>
            <a:round/>
            <a:headEnd/>
            <a:tailEnd/>
          </a:ln>
          <a:effectLst>
            <a:outerShdw blurRad="40005" dist="22987" dir="5400000" algn="ctr" rotWithShape="0">
              <a:srgbClr val="000000">
                <a:alpha val="35000"/>
              </a:srgbClr>
            </a:outerShdw>
          </a:effectLst>
        </p:spPr>
        <p:txBody>
          <a:bodyPr wrap="none" anchor="ctr"/>
          <a:lstStyle/>
          <a:p>
            <a:endParaRPr lang="en-US">
              <a:solidFill>
                <a:srgbClr val="3C4B5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2143" y="-7993"/>
            <a:ext cx="8665028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Sample Program 2 – Keyboard to Screen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708" y="1067192"/>
            <a:ext cx="8229600" cy="1143000"/>
          </a:xfrm>
        </p:spPr>
        <p:txBody>
          <a:bodyPr/>
          <a:lstStyle/>
          <a:p>
            <a:r>
              <a:rPr lang="en-US" dirty="0" smtClean="0"/>
              <a:t>Reads input from the keyboard and writes it to the frame buffer</a:t>
            </a:r>
            <a:endParaRPr lang="en-US" dirty="0"/>
          </a:p>
        </p:txBody>
      </p:sp>
      <p:sp>
        <p:nvSpPr>
          <p:cNvPr id="4" name="AutoShape 3"/>
          <p:cNvSpPr>
            <a:spLocks noChangeArrowheads="1"/>
          </p:cNvSpPr>
          <p:nvPr/>
        </p:nvSpPr>
        <p:spPr bwMode="auto">
          <a:xfrm>
            <a:off x="1859087" y="3232039"/>
            <a:ext cx="2386378" cy="225985"/>
          </a:xfrm>
          <a:prstGeom prst="roundRect">
            <a:avLst>
              <a:gd name="adj" fmla="val 579"/>
            </a:avLst>
          </a:prstGeom>
          <a:solidFill>
            <a:srgbClr val="FFFF00">
              <a:alpha val="50000"/>
            </a:srgbClr>
          </a:solidFill>
          <a:ln w="9525" cap="flat">
            <a:solidFill>
              <a:srgbClr val="000000"/>
            </a:solidFill>
            <a:round/>
            <a:headEnd/>
            <a:tailEnd/>
          </a:ln>
          <a:effectLst>
            <a:outerShdw blurRad="40005" dist="22987" dir="5400000" algn="ctr" rotWithShape="0">
              <a:srgbClr val="000000">
                <a:alpha val="35000"/>
              </a:srgbClr>
            </a:outerShdw>
          </a:effectLst>
        </p:spPr>
        <p:txBody>
          <a:bodyPr wrap="none" anchor="ctr"/>
          <a:lstStyle/>
          <a:p>
            <a:endParaRPr lang="en-US">
              <a:solidFill>
                <a:srgbClr val="3C4B5E"/>
              </a:solidFill>
            </a:endParaRPr>
          </a:p>
        </p:txBody>
      </p:sp>
      <p:sp>
        <p:nvSpPr>
          <p:cNvPr id="5" name="AutoShape 4"/>
          <p:cNvSpPr>
            <a:spLocks noChangeArrowheads="1"/>
          </p:cNvSpPr>
          <p:nvPr/>
        </p:nvSpPr>
        <p:spPr bwMode="auto">
          <a:xfrm>
            <a:off x="1859086" y="3466878"/>
            <a:ext cx="2995943" cy="228521"/>
          </a:xfrm>
          <a:prstGeom prst="roundRect">
            <a:avLst>
              <a:gd name="adj" fmla="val 579"/>
            </a:avLst>
          </a:prstGeom>
          <a:solidFill>
            <a:srgbClr val="FFFF00">
              <a:alpha val="50000"/>
            </a:srgbClr>
          </a:solidFill>
          <a:ln w="9525" cap="flat">
            <a:solidFill>
              <a:srgbClr val="000000"/>
            </a:solidFill>
            <a:round/>
            <a:headEnd/>
            <a:tailEnd/>
          </a:ln>
          <a:effectLst>
            <a:outerShdw blurRad="40005" dist="22987" dir="5400000" algn="ctr" rotWithShape="0">
              <a:srgbClr val="000000">
                <a:alpha val="35000"/>
              </a:srgbClr>
            </a:outerShdw>
          </a:effectLst>
        </p:spPr>
        <p:txBody>
          <a:bodyPr wrap="none" anchor="ctr"/>
          <a:lstStyle/>
          <a:p>
            <a:endParaRPr lang="en-US">
              <a:solidFill>
                <a:srgbClr val="3C4B5E"/>
              </a:solidFill>
            </a:endParaRPr>
          </a:p>
        </p:txBody>
      </p:sp>
      <p:sp>
        <p:nvSpPr>
          <p:cNvPr id="6" name="AutoShape 5"/>
          <p:cNvSpPr>
            <a:spLocks noChangeArrowheads="1"/>
          </p:cNvSpPr>
          <p:nvPr/>
        </p:nvSpPr>
        <p:spPr bwMode="auto">
          <a:xfrm>
            <a:off x="1859086" y="3695400"/>
            <a:ext cx="1692032" cy="225507"/>
          </a:xfrm>
          <a:prstGeom prst="roundRect">
            <a:avLst>
              <a:gd name="adj" fmla="val 579"/>
            </a:avLst>
          </a:prstGeom>
          <a:solidFill>
            <a:srgbClr val="FFFF00">
              <a:alpha val="50000"/>
            </a:srgbClr>
          </a:solidFill>
          <a:ln w="9525" cap="flat">
            <a:solidFill>
              <a:srgbClr val="000000"/>
            </a:solidFill>
            <a:round/>
            <a:headEnd/>
            <a:tailEnd/>
          </a:ln>
          <a:effectLst>
            <a:outerShdw blurRad="40005" dist="22987" dir="5400000" algn="ctr" rotWithShape="0">
              <a:srgbClr val="000000">
                <a:alpha val="35000"/>
              </a:srgbClr>
            </a:outerShdw>
          </a:effectLst>
        </p:spPr>
        <p:txBody>
          <a:bodyPr wrap="none" anchor="ctr"/>
          <a:lstStyle/>
          <a:p>
            <a:endParaRPr lang="en-US">
              <a:solidFill>
                <a:srgbClr val="3C4B5E"/>
              </a:solidFill>
            </a:endParaRPr>
          </a:p>
        </p:txBody>
      </p:sp>
      <p:sp>
        <p:nvSpPr>
          <p:cNvPr id="7" name="AutoShape 6"/>
          <p:cNvSpPr>
            <a:spLocks noChangeArrowheads="1"/>
          </p:cNvSpPr>
          <p:nvPr/>
        </p:nvSpPr>
        <p:spPr bwMode="auto">
          <a:xfrm>
            <a:off x="1859086" y="3931304"/>
            <a:ext cx="1715771" cy="256650"/>
          </a:xfrm>
          <a:prstGeom prst="roundRect">
            <a:avLst>
              <a:gd name="adj" fmla="val 579"/>
            </a:avLst>
          </a:prstGeom>
          <a:solidFill>
            <a:srgbClr val="FFFF00">
              <a:alpha val="50000"/>
            </a:srgbClr>
          </a:solidFill>
          <a:ln w="9525" cap="flat">
            <a:solidFill>
              <a:srgbClr val="000000"/>
            </a:solidFill>
            <a:round/>
            <a:headEnd/>
            <a:tailEnd/>
          </a:ln>
          <a:effectLst>
            <a:outerShdw blurRad="40005" dist="22987" dir="5400000" algn="ctr" rotWithShape="0">
              <a:srgbClr val="000000">
                <a:alpha val="35000"/>
              </a:srgbClr>
            </a:outerShdw>
          </a:effectLst>
        </p:spPr>
        <p:txBody>
          <a:bodyPr wrap="none" anchor="ctr"/>
          <a:lstStyle/>
          <a:p>
            <a:endParaRPr lang="en-US">
              <a:solidFill>
                <a:srgbClr val="3C4B5E"/>
              </a:solidFill>
            </a:endParaRPr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1859086" y="4382274"/>
            <a:ext cx="2995943" cy="236427"/>
          </a:xfrm>
          <a:prstGeom prst="roundRect">
            <a:avLst>
              <a:gd name="adj" fmla="val 579"/>
            </a:avLst>
          </a:prstGeom>
          <a:solidFill>
            <a:srgbClr val="FFFF00">
              <a:alpha val="50000"/>
            </a:srgbClr>
          </a:solidFill>
          <a:ln w="9525" cap="flat">
            <a:solidFill>
              <a:srgbClr val="000000"/>
            </a:solidFill>
            <a:round/>
            <a:headEnd/>
            <a:tailEnd/>
          </a:ln>
          <a:effectLst>
            <a:outerShdw blurRad="40005" dist="22987" dir="5400000" algn="ctr" rotWithShape="0">
              <a:srgbClr val="000000">
                <a:alpha val="35000"/>
              </a:srgbClr>
            </a:outerShdw>
          </a:effectLst>
        </p:spPr>
        <p:txBody>
          <a:bodyPr wrap="none" anchor="ctr"/>
          <a:lstStyle/>
          <a:p>
            <a:endParaRPr lang="en-US">
              <a:solidFill>
                <a:srgbClr val="3C4B5E"/>
              </a:solidFill>
            </a:endParaRPr>
          </a:p>
        </p:txBody>
      </p:sp>
      <p:sp>
        <p:nvSpPr>
          <p:cNvPr id="9" name="AutoShape 8"/>
          <p:cNvSpPr>
            <a:spLocks noChangeArrowheads="1"/>
          </p:cNvSpPr>
          <p:nvPr/>
        </p:nvSpPr>
        <p:spPr bwMode="auto">
          <a:xfrm>
            <a:off x="1859086" y="4618701"/>
            <a:ext cx="2742453" cy="423946"/>
          </a:xfrm>
          <a:prstGeom prst="roundRect">
            <a:avLst>
              <a:gd name="adj" fmla="val 579"/>
            </a:avLst>
          </a:prstGeom>
          <a:solidFill>
            <a:srgbClr val="FFFF00">
              <a:alpha val="50000"/>
            </a:srgbClr>
          </a:solidFill>
          <a:ln w="9525" cap="flat">
            <a:solidFill>
              <a:srgbClr val="000000"/>
            </a:solidFill>
            <a:round/>
            <a:headEnd/>
            <a:tailEnd/>
          </a:ln>
          <a:effectLst>
            <a:outerShdw blurRad="40005" dist="22987" dir="5400000" algn="ctr" rotWithShape="0">
              <a:srgbClr val="000000">
                <a:alpha val="35000"/>
              </a:srgbClr>
            </a:outerShdw>
          </a:effectLst>
        </p:spPr>
        <p:txBody>
          <a:bodyPr wrap="none" anchor="ctr"/>
          <a:lstStyle/>
          <a:p>
            <a:endParaRPr lang="en-US">
              <a:solidFill>
                <a:srgbClr val="3C4B5E"/>
              </a:solidFill>
            </a:endParaRPr>
          </a:p>
        </p:txBody>
      </p:sp>
      <p:sp>
        <p:nvSpPr>
          <p:cNvPr id="10" name="AutoShape 9"/>
          <p:cNvSpPr>
            <a:spLocks noChangeArrowheads="1"/>
          </p:cNvSpPr>
          <p:nvPr/>
        </p:nvSpPr>
        <p:spPr bwMode="auto">
          <a:xfrm>
            <a:off x="1853151" y="5268983"/>
            <a:ext cx="1703901" cy="243283"/>
          </a:xfrm>
          <a:prstGeom prst="roundRect">
            <a:avLst>
              <a:gd name="adj" fmla="val 579"/>
            </a:avLst>
          </a:prstGeom>
          <a:solidFill>
            <a:srgbClr val="FFFF00">
              <a:alpha val="50000"/>
            </a:srgbClr>
          </a:solidFill>
          <a:ln w="9525" cap="flat">
            <a:solidFill>
              <a:srgbClr val="000000"/>
            </a:solidFill>
            <a:round/>
            <a:headEnd/>
            <a:tailEnd/>
          </a:ln>
          <a:effectLst>
            <a:outerShdw blurRad="40005" dist="22987" dir="5400000" algn="ctr" rotWithShape="0">
              <a:srgbClr val="000000">
                <a:alpha val="35000"/>
              </a:srgbClr>
            </a:outerShdw>
          </a:effectLst>
        </p:spPr>
        <p:txBody>
          <a:bodyPr wrap="none" anchor="ctr"/>
          <a:lstStyle/>
          <a:p>
            <a:endParaRPr lang="en-US">
              <a:solidFill>
                <a:srgbClr val="3C4B5E"/>
              </a:solidFill>
            </a:endParaRPr>
          </a:p>
        </p:txBody>
      </p:sp>
      <p:sp>
        <p:nvSpPr>
          <p:cNvPr id="11" name="Text Box 2"/>
          <p:cNvSpPr txBox="1">
            <a:spLocks noChangeArrowheads="1"/>
          </p:cNvSpPr>
          <p:nvPr/>
        </p:nvSpPr>
        <p:spPr bwMode="auto">
          <a:xfrm>
            <a:off x="824357" y="2223785"/>
            <a:ext cx="4340967" cy="3556331"/>
          </a:xfrm>
          <a:prstGeom prst="rect">
            <a:avLst/>
          </a:prstGeom>
          <a:noFill/>
          <a:ln w="9525" cap="flat">
            <a:solidFill>
              <a:srgbClr val="3C4B5E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96408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SimSun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SimSun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SimSun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SimSun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SimSun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SimSun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SimSun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SimSun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SimSun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dirty="0" err="1">
                <a:solidFill>
                  <a:srgbClr val="3C4B5E"/>
                </a:solidFill>
                <a:latin typeface="Courier New" charset="0"/>
              </a:rPr>
              <a:t>framebuf</a:t>
            </a:r>
            <a:r>
              <a:rPr lang="en-US" dirty="0">
                <a:solidFill>
                  <a:srgbClr val="3C4B5E"/>
                </a:solidFill>
                <a:latin typeface="Courier New" charset="0"/>
              </a:rPr>
              <a:t> = 0xF000</a:t>
            </a:r>
          </a:p>
          <a:p>
            <a:pPr>
              <a:lnSpc>
                <a:spcPct val="83000"/>
              </a:lnSpc>
            </a:pPr>
            <a:r>
              <a:rPr lang="en-US" dirty="0">
                <a:solidFill>
                  <a:srgbClr val="3C4B5E"/>
                </a:solidFill>
                <a:latin typeface="Courier New" charset="0"/>
              </a:rPr>
              <a:t>status = 0xF800</a:t>
            </a:r>
          </a:p>
          <a:p>
            <a:pPr>
              <a:lnSpc>
                <a:spcPct val="83000"/>
              </a:lnSpc>
            </a:pPr>
            <a:r>
              <a:rPr lang="en-US" dirty="0" err="1">
                <a:solidFill>
                  <a:srgbClr val="3C4B5E"/>
                </a:solidFill>
                <a:latin typeface="Courier New" charset="0"/>
              </a:rPr>
              <a:t>keycode</a:t>
            </a:r>
            <a:r>
              <a:rPr lang="en-US" dirty="0">
                <a:solidFill>
                  <a:srgbClr val="3C4B5E"/>
                </a:solidFill>
                <a:latin typeface="Courier New" charset="0"/>
              </a:rPr>
              <a:t> = 0xF801</a:t>
            </a:r>
          </a:p>
          <a:p>
            <a:pPr>
              <a:lnSpc>
                <a:spcPct val="83000"/>
              </a:lnSpc>
            </a:pPr>
            <a:endParaRPr lang="en-US" dirty="0">
              <a:solidFill>
                <a:srgbClr val="3C4B5E"/>
              </a:solidFill>
              <a:latin typeface="Courier New" charset="0"/>
            </a:endParaRPr>
          </a:p>
          <a:p>
            <a:pPr>
              <a:lnSpc>
                <a:spcPct val="83000"/>
              </a:lnSpc>
              <a:tabLst>
                <a:tab pos="723900" algn="l"/>
                <a:tab pos="74295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r>
              <a:rPr lang="en-US" dirty="0">
                <a:solidFill>
                  <a:srgbClr val="3C4B5E"/>
                </a:solidFill>
                <a:latin typeface="Courier New" charset="0"/>
              </a:rPr>
              <a:t>begin: </a:t>
            </a:r>
            <a:r>
              <a:rPr lang="en-US" dirty="0" err="1" smtClean="0">
                <a:solidFill>
                  <a:srgbClr val="3C4B5E"/>
                </a:solidFill>
                <a:latin typeface="Courier New" charset="0"/>
              </a:rPr>
              <a:t>mov</a:t>
            </a:r>
            <a:r>
              <a:rPr lang="en-US" dirty="0" smtClean="0">
                <a:solidFill>
                  <a:srgbClr val="3C4B5E"/>
                </a:solidFill>
                <a:latin typeface="Courier New" charset="0"/>
              </a:rPr>
              <a:t> </a:t>
            </a:r>
            <a:r>
              <a:rPr lang="en-US" dirty="0" err="1" smtClean="0">
                <a:solidFill>
                  <a:srgbClr val="3C4B5E"/>
                </a:solidFill>
                <a:latin typeface="Courier New" charset="0"/>
              </a:rPr>
              <a:t>eax</a:t>
            </a:r>
            <a:r>
              <a:rPr lang="en-US" dirty="0" smtClean="0">
                <a:solidFill>
                  <a:srgbClr val="3C4B5E"/>
                </a:solidFill>
                <a:latin typeface="Courier New" charset="0"/>
              </a:rPr>
              <a:t>, 0xF000</a:t>
            </a:r>
            <a:endParaRPr lang="en-US" dirty="0">
              <a:solidFill>
                <a:srgbClr val="3C4B5E"/>
              </a:solidFill>
              <a:latin typeface="Courier New" charset="0"/>
            </a:endParaRPr>
          </a:p>
          <a:p>
            <a:pPr>
              <a:lnSpc>
                <a:spcPct val="83000"/>
              </a:lnSpc>
              <a:tabLst>
                <a:tab pos="723900" algn="l"/>
                <a:tab pos="74295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r>
              <a:rPr lang="en-US" dirty="0">
                <a:solidFill>
                  <a:srgbClr val="3C4B5E"/>
                </a:solidFill>
                <a:latin typeface="Courier New" charset="0"/>
              </a:rPr>
              <a:t>loop:  </a:t>
            </a:r>
            <a:r>
              <a:rPr lang="en-US" dirty="0" err="1" smtClean="0">
                <a:solidFill>
                  <a:srgbClr val="3C4B5E"/>
                </a:solidFill>
                <a:latin typeface="Courier New" charset="0"/>
              </a:rPr>
              <a:t>mov</a:t>
            </a:r>
            <a:r>
              <a:rPr lang="en-US" dirty="0" smtClean="0">
                <a:solidFill>
                  <a:srgbClr val="3C4B5E"/>
                </a:solidFill>
                <a:latin typeface="Courier New" charset="0"/>
              </a:rPr>
              <a:t> </a:t>
            </a:r>
            <a:r>
              <a:rPr lang="en-US" dirty="0" err="1" smtClean="0">
                <a:solidFill>
                  <a:srgbClr val="3C4B5E"/>
                </a:solidFill>
                <a:latin typeface="Courier New" charset="0"/>
              </a:rPr>
              <a:t>ebx</a:t>
            </a:r>
            <a:r>
              <a:rPr lang="en-US" dirty="0" smtClean="0">
                <a:solidFill>
                  <a:srgbClr val="3C4B5E"/>
                </a:solidFill>
                <a:latin typeface="Courier New" charset="0"/>
              </a:rPr>
              <a:t>, byte [0xF800</a:t>
            </a:r>
            <a:r>
              <a:rPr lang="en-US" dirty="0">
                <a:solidFill>
                  <a:srgbClr val="3C4B5E"/>
                </a:solidFill>
                <a:latin typeface="Courier New" charset="0"/>
              </a:rPr>
              <a:t>]</a:t>
            </a:r>
          </a:p>
          <a:p>
            <a:pPr>
              <a:lnSpc>
                <a:spcPct val="83000"/>
              </a:lnSpc>
              <a:tabLst>
                <a:tab pos="723900" algn="l"/>
                <a:tab pos="74295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r>
              <a:rPr lang="en-US" dirty="0">
                <a:solidFill>
                  <a:srgbClr val="3C4B5E"/>
                </a:solidFill>
                <a:latin typeface="Courier New" charset="0"/>
              </a:rPr>
              <a:t>       </a:t>
            </a:r>
            <a:r>
              <a:rPr lang="en-US" dirty="0" err="1" smtClean="0">
                <a:solidFill>
                  <a:srgbClr val="3C4B5E"/>
                </a:solidFill>
                <a:latin typeface="Courier New" charset="0"/>
              </a:rPr>
              <a:t>cmp</a:t>
            </a:r>
            <a:r>
              <a:rPr lang="en-US" dirty="0" smtClean="0">
                <a:solidFill>
                  <a:srgbClr val="3C4B5E"/>
                </a:solidFill>
                <a:latin typeface="Courier New" charset="0"/>
              </a:rPr>
              <a:t> </a:t>
            </a:r>
            <a:r>
              <a:rPr lang="en-US" dirty="0" err="1" smtClean="0">
                <a:solidFill>
                  <a:srgbClr val="3C4B5E"/>
                </a:solidFill>
                <a:latin typeface="Courier New" charset="0"/>
              </a:rPr>
              <a:t>ebx</a:t>
            </a:r>
            <a:r>
              <a:rPr lang="en-US" dirty="0" smtClean="0">
                <a:solidFill>
                  <a:srgbClr val="3C4B5E"/>
                </a:solidFill>
                <a:latin typeface="Courier New" charset="0"/>
              </a:rPr>
              <a:t>, 0</a:t>
            </a:r>
            <a:endParaRPr lang="en-US" dirty="0">
              <a:solidFill>
                <a:srgbClr val="3C4B5E"/>
              </a:solidFill>
              <a:latin typeface="Courier New" charset="0"/>
            </a:endParaRPr>
          </a:p>
          <a:p>
            <a:pPr>
              <a:lnSpc>
                <a:spcPct val="83000"/>
              </a:lnSpc>
              <a:tabLst>
                <a:tab pos="723900" algn="l"/>
                <a:tab pos="74295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r>
              <a:rPr lang="en-US" dirty="0">
                <a:solidFill>
                  <a:srgbClr val="3C4B5E"/>
                </a:solidFill>
                <a:latin typeface="Courier New" charset="0"/>
              </a:rPr>
              <a:t>       </a:t>
            </a:r>
            <a:r>
              <a:rPr lang="en-US" dirty="0" err="1" smtClean="0">
                <a:solidFill>
                  <a:srgbClr val="3C4B5E"/>
                </a:solidFill>
                <a:latin typeface="Courier New" charset="0"/>
              </a:rPr>
              <a:t>jz</a:t>
            </a:r>
            <a:r>
              <a:rPr lang="en-US" dirty="0" smtClean="0">
                <a:solidFill>
                  <a:srgbClr val="3C4B5E"/>
                </a:solidFill>
                <a:latin typeface="Courier New" charset="0"/>
              </a:rPr>
              <a:t>  loop</a:t>
            </a:r>
            <a:r>
              <a:rPr lang="en-US" dirty="0">
                <a:solidFill>
                  <a:srgbClr val="3C4B5E"/>
                </a:solidFill>
                <a:latin typeface="Courier New" charset="0"/>
              </a:rPr>
              <a:t/>
            </a:r>
            <a:br>
              <a:rPr lang="en-US" dirty="0">
                <a:solidFill>
                  <a:srgbClr val="3C4B5E"/>
                </a:solidFill>
                <a:latin typeface="Courier New" charset="0"/>
              </a:rPr>
            </a:br>
            <a:endParaRPr lang="en-US" dirty="0">
              <a:solidFill>
                <a:srgbClr val="3C4B5E"/>
              </a:solidFill>
              <a:latin typeface="Courier New" charset="0"/>
            </a:endParaRPr>
          </a:p>
          <a:p>
            <a:pPr>
              <a:lnSpc>
                <a:spcPct val="83000"/>
              </a:lnSpc>
              <a:tabLst>
                <a:tab pos="723900" algn="l"/>
                <a:tab pos="74295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r>
              <a:rPr lang="en-US" dirty="0">
                <a:solidFill>
                  <a:srgbClr val="3C4B5E"/>
                </a:solidFill>
                <a:latin typeface="Courier New" charset="0"/>
              </a:rPr>
              <a:t>       </a:t>
            </a:r>
            <a:r>
              <a:rPr lang="en-US" dirty="0" err="1" smtClean="0">
                <a:solidFill>
                  <a:srgbClr val="3C4B5E"/>
                </a:solidFill>
                <a:latin typeface="Courier New" charset="0"/>
              </a:rPr>
              <a:t>mov</a:t>
            </a:r>
            <a:r>
              <a:rPr lang="en-US" dirty="0" smtClean="0">
                <a:solidFill>
                  <a:srgbClr val="3C4B5E"/>
                </a:solidFill>
                <a:latin typeface="Courier New" charset="0"/>
              </a:rPr>
              <a:t> </a:t>
            </a:r>
            <a:r>
              <a:rPr lang="en-US" dirty="0" err="1" smtClean="0">
                <a:solidFill>
                  <a:srgbClr val="3C4B5E"/>
                </a:solidFill>
                <a:latin typeface="Courier New" charset="0"/>
              </a:rPr>
              <a:t>ebx</a:t>
            </a:r>
            <a:r>
              <a:rPr lang="en-US" dirty="0" smtClean="0">
                <a:solidFill>
                  <a:srgbClr val="3C4B5E"/>
                </a:solidFill>
                <a:latin typeface="Courier New" charset="0"/>
              </a:rPr>
              <a:t>, byte [0xF801]</a:t>
            </a:r>
          </a:p>
          <a:p>
            <a:pPr>
              <a:lnSpc>
                <a:spcPct val="83000"/>
              </a:lnSpc>
              <a:tabLst>
                <a:tab pos="723900" algn="l"/>
                <a:tab pos="74295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r>
              <a:rPr lang="en-US" dirty="0">
                <a:solidFill>
                  <a:srgbClr val="3C4B5E"/>
                </a:solidFill>
                <a:latin typeface="Courier New" charset="0"/>
              </a:rPr>
              <a:t> </a:t>
            </a:r>
            <a:r>
              <a:rPr lang="en-US" dirty="0" smtClean="0">
                <a:solidFill>
                  <a:srgbClr val="3C4B5E"/>
                </a:solidFill>
                <a:latin typeface="Courier New" charset="0"/>
              </a:rPr>
              <a:t>      </a:t>
            </a:r>
            <a:r>
              <a:rPr lang="en-US" dirty="0" err="1" smtClean="0">
                <a:solidFill>
                  <a:srgbClr val="3C4B5E"/>
                </a:solidFill>
                <a:latin typeface="Courier New" charset="0"/>
              </a:rPr>
              <a:t>mov</a:t>
            </a:r>
            <a:r>
              <a:rPr lang="en-US" dirty="0" smtClean="0">
                <a:solidFill>
                  <a:srgbClr val="3C4B5E"/>
                </a:solidFill>
                <a:latin typeface="Courier New" charset="0"/>
              </a:rPr>
              <a:t> [</a:t>
            </a:r>
            <a:r>
              <a:rPr lang="en-US" dirty="0" err="1" smtClean="0">
                <a:solidFill>
                  <a:srgbClr val="3C4B5E"/>
                </a:solidFill>
                <a:latin typeface="Courier New" charset="0"/>
              </a:rPr>
              <a:t>eax</a:t>
            </a:r>
            <a:r>
              <a:rPr lang="en-US" dirty="0" smtClean="0">
                <a:solidFill>
                  <a:srgbClr val="3C4B5E"/>
                </a:solidFill>
                <a:latin typeface="Courier New" charset="0"/>
              </a:rPr>
              <a:t>], byte </a:t>
            </a:r>
            <a:r>
              <a:rPr lang="en-US" dirty="0" err="1" smtClean="0">
                <a:solidFill>
                  <a:srgbClr val="3C4B5E"/>
                </a:solidFill>
                <a:latin typeface="Courier New" charset="0"/>
              </a:rPr>
              <a:t>ebx</a:t>
            </a:r>
            <a:endParaRPr lang="en-US" dirty="0" smtClean="0">
              <a:solidFill>
                <a:srgbClr val="3C4B5E"/>
              </a:solidFill>
              <a:latin typeface="Courier New" charset="0"/>
            </a:endParaRPr>
          </a:p>
          <a:p>
            <a:pPr>
              <a:lnSpc>
                <a:spcPct val="83000"/>
              </a:lnSpc>
              <a:tabLst>
                <a:tab pos="723900" algn="l"/>
                <a:tab pos="74295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r>
              <a:rPr lang="en-US" dirty="0" smtClean="0">
                <a:solidFill>
                  <a:srgbClr val="3C4B5E"/>
                </a:solidFill>
                <a:latin typeface="Courier New" charset="0"/>
              </a:rPr>
              <a:t>       </a:t>
            </a:r>
            <a:r>
              <a:rPr lang="en-US" dirty="0" err="1" smtClean="0">
                <a:solidFill>
                  <a:srgbClr val="3C4B5E"/>
                </a:solidFill>
                <a:latin typeface="Courier New" charset="0"/>
              </a:rPr>
              <a:t>inc</a:t>
            </a:r>
            <a:r>
              <a:rPr lang="en-US" dirty="0" smtClean="0">
                <a:solidFill>
                  <a:srgbClr val="3C4B5E"/>
                </a:solidFill>
                <a:latin typeface="Courier New" charset="0"/>
              </a:rPr>
              <a:t> </a:t>
            </a:r>
            <a:r>
              <a:rPr lang="en-US" dirty="0" err="1" smtClean="0">
                <a:solidFill>
                  <a:srgbClr val="3C4B5E"/>
                </a:solidFill>
                <a:latin typeface="Courier New" charset="0"/>
              </a:rPr>
              <a:t>eax</a:t>
            </a:r>
            <a:endParaRPr lang="en-US" dirty="0" smtClean="0">
              <a:solidFill>
                <a:srgbClr val="3C4B5E"/>
              </a:solidFill>
              <a:latin typeface="Courier New" charset="0"/>
            </a:endParaRPr>
          </a:p>
          <a:p>
            <a:pPr>
              <a:lnSpc>
                <a:spcPct val="83000"/>
              </a:lnSpc>
              <a:tabLst>
                <a:tab pos="723900" algn="l"/>
                <a:tab pos="74295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r>
              <a:rPr lang="en-US" dirty="0">
                <a:solidFill>
                  <a:srgbClr val="3C4B5E"/>
                </a:solidFill>
                <a:latin typeface="Courier New" charset="0"/>
              </a:rPr>
              <a:t>	</a:t>
            </a:r>
            <a:r>
              <a:rPr lang="en-US" dirty="0" smtClean="0">
                <a:solidFill>
                  <a:srgbClr val="3C4B5E"/>
                </a:solidFill>
                <a:latin typeface="Courier New" charset="0"/>
              </a:rPr>
              <a:t>  </a:t>
            </a:r>
            <a:r>
              <a:rPr lang="en-US" dirty="0" err="1" smtClean="0">
                <a:solidFill>
                  <a:srgbClr val="3C4B5E"/>
                </a:solidFill>
                <a:latin typeface="Courier New" charset="0"/>
              </a:rPr>
              <a:t>mov</a:t>
            </a:r>
            <a:r>
              <a:rPr lang="en-US" dirty="0" smtClean="0">
                <a:solidFill>
                  <a:srgbClr val="3C4B5E"/>
                </a:solidFill>
                <a:latin typeface="Courier New" charset="0"/>
              </a:rPr>
              <a:t> [0xF800], 0</a:t>
            </a:r>
            <a:endParaRPr lang="en-US" dirty="0">
              <a:solidFill>
                <a:srgbClr val="3C4B5E"/>
              </a:solidFill>
              <a:latin typeface="Courier New" charset="0"/>
            </a:endParaRPr>
          </a:p>
          <a:p>
            <a:pPr>
              <a:lnSpc>
                <a:spcPct val="83000"/>
              </a:lnSpc>
              <a:tabLst>
                <a:tab pos="723900" algn="l"/>
                <a:tab pos="74295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r>
              <a:rPr lang="en-US" dirty="0">
                <a:solidFill>
                  <a:srgbClr val="3C4B5E"/>
                </a:solidFill>
                <a:latin typeface="Courier New" charset="0"/>
              </a:rPr>
              <a:t>       </a:t>
            </a:r>
            <a:r>
              <a:rPr lang="en-US" dirty="0" err="1" smtClean="0">
                <a:solidFill>
                  <a:srgbClr val="3C4B5E"/>
                </a:solidFill>
                <a:latin typeface="Courier New" charset="0"/>
              </a:rPr>
              <a:t>jmp</a:t>
            </a:r>
            <a:r>
              <a:rPr lang="en-US" dirty="0">
                <a:solidFill>
                  <a:srgbClr val="3C4B5E"/>
                </a:solidFill>
                <a:latin typeface="Courier New" charset="0"/>
              </a:rPr>
              <a:t> </a:t>
            </a:r>
            <a:r>
              <a:rPr lang="en-US" dirty="0" smtClean="0">
                <a:solidFill>
                  <a:srgbClr val="3C4B5E"/>
                </a:solidFill>
                <a:latin typeface="Courier New" charset="0"/>
              </a:rPr>
              <a:t>loop</a:t>
            </a:r>
            <a:endParaRPr lang="en-US" dirty="0">
              <a:solidFill>
                <a:srgbClr val="3C4B5E"/>
              </a:solidFill>
              <a:latin typeface="Courier New" charset="0"/>
            </a:endParaRP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283B9EA5-CE9A-4950-A80C-5ADF06B45BB8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247246" y="5846800"/>
            <a:ext cx="8657261" cy="9785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How can we turn this functionality into an API?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03336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40" dur="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xit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xit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xit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xit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xit" fill="hold" grpId="7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xit" fill="hold" grpId="7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xit" fill="hold" grpId="7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fill="hold" grpId="8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xit" fill="hold" grpId="9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xit" fill="hold" grpId="9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xit" fill="hold" grpId="9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xit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xit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14" grpId="2" animBg="1"/>
      <p:bldP spid="14" grpId="3" animBg="1"/>
      <p:bldP spid="4" grpId="0" animBg="1"/>
      <p:bldP spid="4" grpId="1" animBg="1"/>
      <p:bldP spid="5" grpId="0" animBg="1"/>
      <p:bldP spid="5" grpId="1" animBg="1"/>
      <p:bldP spid="5" grpId="2" animBg="1"/>
      <p:bldP spid="5" grpId="3" animBg="1"/>
      <p:bldP spid="5" grpId="4" animBg="1"/>
      <p:bldP spid="5" grpId="5" animBg="1"/>
      <p:bldP spid="5" grpId="6" animBg="1"/>
      <p:bldP spid="5" grpId="7" animBg="1"/>
      <p:bldP spid="5" grpId="8" animBg="1"/>
      <p:bldP spid="5" grpId="9" animBg="1"/>
      <p:bldP spid="6" grpId="0" animBg="1"/>
      <p:bldP spid="6" grpId="1" animBg="1"/>
      <p:bldP spid="6" grpId="2" animBg="1"/>
      <p:bldP spid="6" grpId="3" animBg="1"/>
      <p:bldP spid="6" grpId="4" animBg="1"/>
      <p:bldP spid="6" grpId="5" animBg="1"/>
      <p:bldP spid="6" grpId="6" animBg="1"/>
      <p:bldP spid="6" grpId="7" animBg="1"/>
      <p:bldP spid="6" grpId="8" animBg="1"/>
      <p:bldP spid="6" grpId="9" animBg="1"/>
      <p:bldP spid="7" grpId="0" animBg="1"/>
      <p:bldP spid="7" grpId="1" animBg="1"/>
      <p:bldP spid="7" grpId="2" animBg="1"/>
      <p:bldP spid="7" grpId="3" animBg="1"/>
      <p:bldP spid="7" grpId="4" animBg="1"/>
      <p:bldP spid="7" grpId="5" animBg="1"/>
      <p:bldP spid="7" grpId="6" animBg="1"/>
      <p:bldP spid="7" grpId="7" animBg="1"/>
      <p:bldP spid="7" grpId="8" animBg="1"/>
      <p:bldP spid="7" grpId="9" animBg="1"/>
      <p:bldP spid="8" grpId="0" animBg="1"/>
      <p:bldP spid="8" grpId="1" animBg="1"/>
      <p:bldP spid="8" grpId="2" animBg="1"/>
      <p:bldP spid="8" grpId="3" animBg="1"/>
      <p:bldP spid="9" grpId="0" animBg="1"/>
      <p:bldP spid="9" grpId="1" animBg="1"/>
      <p:bldP spid="9" grpId="2" animBg="1"/>
      <p:bldP spid="9" grpId="3" animBg="1"/>
      <p:bldP spid="10" grpId="0" animBg="1"/>
      <p:bldP spid="10" grpId="1" animBg="1"/>
      <p:bldP spid="10" grpId="2" animBg="1"/>
      <p:bldP spid="13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x86 Stack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8341" y="1600200"/>
            <a:ext cx="4578336" cy="4833257"/>
          </a:xfrm>
        </p:spPr>
        <p:txBody>
          <a:bodyPr>
            <a:normAutofit/>
          </a:bodyPr>
          <a:lstStyle/>
          <a:p>
            <a:r>
              <a:rPr lang="en-US" dirty="0" smtClean="0"/>
              <a:t>x86 CPU uses ESP register to implement a push down stack</a:t>
            </a:r>
          </a:p>
          <a:p>
            <a:r>
              <a:rPr lang="en-US" dirty="0" smtClean="0"/>
              <a:t>Examples:</a:t>
            </a:r>
          </a:p>
          <a:p>
            <a:pPr marL="457200" lvl="1" indent="0">
              <a:buNone/>
            </a:pP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push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accent4"/>
                </a:solidFill>
              </a:rPr>
              <a:t>0x01</a:t>
            </a:r>
          </a:p>
          <a:p>
            <a:pPr marL="457200" lvl="1" indent="0">
              <a:buNone/>
            </a:pP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pop 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eax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      </a:t>
            </a:r>
            <a:r>
              <a:rPr lang="en-US" dirty="0" smtClean="0">
                <a:solidFill>
                  <a:schemeClr val="accent3"/>
                </a:solidFill>
              </a:rPr>
              <a:t>; EAX = 1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283B9EA5-CE9A-4950-A80C-5ADF06B45BB8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580072" y="1227736"/>
            <a:ext cx="12808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Memory</a:t>
            </a:r>
            <a:endParaRPr lang="en-US" sz="2400" b="1" dirty="0"/>
          </a:p>
        </p:txBody>
      </p:sp>
      <p:graphicFrame>
        <p:nvGraphicFramePr>
          <p:cNvPr id="37" name="Table 36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2715058782"/>
              </p:ext>
            </p:extLst>
          </p:nvPr>
        </p:nvGraphicFramePr>
        <p:xfrm>
          <a:off x="6174549" y="1840347"/>
          <a:ext cx="2830906" cy="40792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082760"/>
                <a:gridCol w="748146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0xCAFE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0xAE</a:t>
                      </a:r>
                      <a:endParaRPr lang="en-US" dirty="0"/>
                    </a:p>
                  </a:txBody>
                  <a:tcP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0x01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0xAA</a:t>
                      </a:r>
                      <a:endParaRPr lang="en-US" dirty="0"/>
                    </a:p>
                  </a:txBody>
                  <a:tcP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0xA6</a:t>
                      </a:r>
                      <a:endParaRPr lang="en-US" dirty="0"/>
                    </a:p>
                  </a:txBody>
                  <a:tcP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0xA2</a:t>
                      </a:r>
                      <a:endParaRPr lang="en-US" dirty="0"/>
                    </a:p>
                  </a:txBody>
                  <a:tcP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0x9E</a:t>
                      </a:r>
                      <a:endParaRPr lang="en-US" dirty="0"/>
                    </a:p>
                  </a:txBody>
                  <a:tcP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0x9A</a:t>
                      </a:r>
                      <a:endParaRPr lang="en-US" dirty="0"/>
                    </a:p>
                  </a:txBody>
                  <a:tcP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0x96</a:t>
                      </a:r>
                      <a:endParaRPr lang="en-US" dirty="0"/>
                    </a:p>
                  </a:txBody>
                  <a:tcP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0x92</a:t>
                      </a:r>
                      <a:endParaRPr lang="en-US" dirty="0"/>
                    </a:p>
                  </a:txBody>
                  <a:tcP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0x8E</a:t>
                      </a:r>
                      <a:endParaRPr lang="en-US" dirty="0"/>
                    </a:p>
                  </a:txBody>
                  <a:tcP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0x8A</a:t>
                      </a:r>
                      <a:endParaRPr lang="en-US" dirty="0"/>
                    </a:p>
                  </a:txBody>
                  <a:tcP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0x86</a:t>
                      </a:r>
                      <a:endParaRPr lang="en-US" dirty="0"/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  <p:sp>
        <p:nvSpPr>
          <p:cNvPr id="28" name="Line 8"/>
          <p:cNvSpPr>
            <a:spLocks noChangeShapeType="1"/>
          </p:cNvSpPr>
          <p:nvPr/>
        </p:nvSpPr>
        <p:spPr bwMode="auto">
          <a:xfrm>
            <a:off x="6170625" y="1458569"/>
            <a:ext cx="0" cy="496380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lIns="90488" tIns="44450" rIns="90488" bIns="44450"/>
          <a:lstStyle/>
          <a:p>
            <a:endParaRPr lang="en-US"/>
          </a:p>
        </p:txBody>
      </p:sp>
      <p:sp>
        <p:nvSpPr>
          <p:cNvPr id="29" name="Line 9"/>
          <p:cNvSpPr>
            <a:spLocks noChangeShapeType="1"/>
          </p:cNvSpPr>
          <p:nvPr/>
        </p:nvSpPr>
        <p:spPr bwMode="auto">
          <a:xfrm>
            <a:off x="8270381" y="1428756"/>
            <a:ext cx="0" cy="496380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lIns="90488" tIns="44450" rIns="90488" bIns="44450"/>
          <a:lstStyle/>
          <a:p>
            <a:endParaRPr lang="en-US"/>
          </a:p>
        </p:txBody>
      </p:sp>
      <p:sp>
        <p:nvSpPr>
          <p:cNvPr id="38" name="Right Arrow 37"/>
          <p:cNvSpPr/>
          <p:nvPr/>
        </p:nvSpPr>
        <p:spPr>
          <a:xfrm>
            <a:off x="5067897" y="1634836"/>
            <a:ext cx="1014153" cy="809106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ESP</a:t>
            </a:r>
            <a:endParaRPr lang="en-US" sz="2400" dirty="0"/>
          </a:p>
        </p:txBody>
      </p:sp>
      <p:sp>
        <p:nvSpPr>
          <p:cNvPr id="4" name="Rectangle 3"/>
          <p:cNvSpPr/>
          <p:nvPr/>
        </p:nvSpPr>
        <p:spPr>
          <a:xfrm>
            <a:off x="6228911" y="5579642"/>
            <a:ext cx="1972980" cy="304801"/>
          </a:xfrm>
          <a:prstGeom prst="rect">
            <a:avLst/>
          </a:prstGeom>
          <a:solidFill>
            <a:srgbClr val="D0D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225355" y="2246045"/>
            <a:ext cx="1972980" cy="304801"/>
          </a:xfrm>
          <a:prstGeom prst="rect">
            <a:avLst/>
          </a:prstGeom>
          <a:solidFill>
            <a:srgbClr val="E9ED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394817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-2.22222E-6 L 1.38889E-6 0.05185 " pathEditMode="relative" rAng="0" ptsTypes="AA">
                                      <p:cBhvr>
                                        <p:cTn id="6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5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750"/>
                            </p:stCondLst>
                            <p:childTnLst>
                              <p:par>
                                <p:cTn id="8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0.05185 L 1.38889E-6 2.22222E-6 " pathEditMode="relative" rAng="0" ptsTypes="AA">
                                      <p:cBhvr>
                                        <p:cTn id="20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6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8" grpId="1" animBg="1"/>
      <p:bldP spid="1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Goals for Today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By the end of class, we will build a very, very simple command line OS</a:t>
            </a:r>
          </a:p>
          <a:p>
            <a:r>
              <a:rPr lang="en-US" dirty="0" smtClean="0"/>
              <a:t>But to get there, we need to understand the hardware platform we are building on</a:t>
            </a:r>
          </a:p>
          <a:p>
            <a:pPr lvl="1"/>
            <a:r>
              <a:rPr lang="en-US" dirty="0" smtClean="0"/>
              <a:t>Basics of PC architecture</a:t>
            </a:r>
          </a:p>
          <a:p>
            <a:pPr lvl="1"/>
            <a:r>
              <a:rPr lang="en-US" dirty="0" smtClean="0"/>
              <a:t>How devices and the CPU communicate</a:t>
            </a:r>
          </a:p>
          <a:p>
            <a:pPr lvl="1"/>
            <a:r>
              <a:rPr lang="en-US" dirty="0" smtClean="0"/>
              <a:t>What is the basic functionality of the CPU</a:t>
            </a:r>
          </a:p>
          <a:p>
            <a:pPr lvl="1"/>
            <a:r>
              <a:rPr lang="en-US" dirty="0" smtClean="0"/>
              <a:t>How do we boot into an OS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B9EA5-CE9A-4950-A80C-5ADF06B45BB8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451723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 Calls and the Stack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6610" y="1624012"/>
            <a:ext cx="8598131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The stack is used to implement function calls</a:t>
            </a:r>
          </a:p>
          <a:p>
            <a:pPr lvl="1"/>
            <a:r>
              <a:rPr lang="en-US" dirty="0" smtClean="0">
                <a:latin typeface="Courier New"/>
                <a:cs typeface="Courier New"/>
              </a:rPr>
              <a:t>call </a:t>
            </a:r>
            <a:r>
              <a:rPr lang="en-US" dirty="0" err="1" smtClean="0">
                <a:latin typeface="Courier New"/>
                <a:cs typeface="Courier New"/>
              </a:rPr>
              <a:t>addr</a:t>
            </a:r>
            <a:r>
              <a:rPr lang="en-US" dirty="0" smtClean="0"/>
              <a:t>: call a function</a:t>
            </a:r>
          </a:p>
          <a:p>
            <a:pPr lvl="2"/>
            <a:r>
              <a:rPr lang="en-US" dirty="0" smtClean="0"/>
              <a:t>Calculates a return address (the address of the instruction following call)</a:t>
            </a:r>
          </a:p>
          <a:p>
            <a:pPr lvl="2"/>
            <a:r>
              <a:rPr lang="en-US" dirty="0" smtClean="0"/>
              <a:t>Pushes the return address on to the stack</a:t>
            </a:r>
          </a:p>
          <a:p>
            <a:pPr lvl="2"/>
            <a:r>
              <a:rPr lang="en-US" dirty="0" smtClean="0"/>
              <a:t>Jumps to </a:t>
            </a:r>
            <a:r>
              <a:rPr lang="en-US" dirty="0" err="1" smtClean="0">
                <a:latin typeface="Courier New"/>
                <a:cs typeface="Courier New"/>
              </a:rPr>
              <a:t>addr</a:t>
            </a:r>
            <a:r>
              <a:rPr lang="en-US" dirty="0" smtClean="0">
                <a:latin typeface="Courier New"/>
                <a:cs typeface="Courier New"/>
              </a:rPr>
              <a:t> (EIP = </a:t>
            </a:r>
            <a:r>
              <a:rPr lang="en-US" dirty="0" err="1" smtClean="0">
                <a:latin typeface="Courier New"/>
                <a:cs typeface="Courier New"/>
              </a:rPr>
              <a:t>addr</a:t>
            </a:r>
            <a:r>
              <a:rPr lang="en-US" dirty="0" smtClean="0">
                <a:latin typeface="Courier New"/>
                <a:cs typeface="Courier New"/>
              </a:rPr>
              <a:t>)</a:t>
            </a:r>
          </a:p>
          <a:p>
            <a:pPr lvl="1"/>
            <a:r>
              <a:rPr lang="en-US" dirty="0" smtClean="0">
                <a:latin typeface="Courier New"/>
                <a:cs typeface="Courier New"/>
              </a:rPr>
              <a:t>ret</a:t>
            </a:r>
            <a:r>
              <a:rPr lang="en-US" dirty="0" smtClean="0"/>
              <a:t>: return from a function</a:t>
            </a:r>
          </a:p>
          <a:p>
            <a:pPr lvl="2"/>
            <a:r>
              <a:rPr lang="en-US" dirty="0" smtClean="0"/>
              <a:t>Pops the return address from the stack</a:t>
            </a:r>
          </a:p>
          <a:p>
            <a:pPr lvl="2"/>
            <a:r>
              <a:rPr lang="en-US" dirty="0" smtClean="0"/>
              <a:t>Jumps to the return address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283B9EA5-CE9A-4950-A80C-5ADF06B45BB8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197431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408"/>
            <a:ext cx="8229600" cy="943255"/>
          </a:xfrm>
        </p:spPr>
        <p:txBody>
          <a:bodyPr>
            <a:normAutofit/>
          </a:bodyPr>
          <a:lstStyle/>
          <a:p>
            <a:r>
              <a:rPr lang="en-US" dirty="0" smtClean="0"/>
              <a:t>Function Call Example</a:t>
            </a:r>
            <a:endParaRPr lang="en-US" dirty="0"/>
          </a:p>
        </p:txBody>
      </p:sp>
      <p:sp>
        <p:nvSpPr>
          <p:cNvPr id="22" name="Content Placeholder 21"/>
          <p:cNvSpPr>
            <a:spLocks noGrp="1"/>
          </p:cNvSpPr>
          <p:nvPr>
            <p:ph idx="1"/>
          </p:nvPr>
        </p:nvSpPr>
        <p:spPr>
          <a:xfrm>
            <a:off x="1097279" y="2294313"/>
            <a:ext cx="4184073" cy="432261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…</a:t>
            </a:r>
          </a:p>
          <a:p>
            <a:pPr marL="0" indent="0">
              <a:buNone/>
              <a:tabLst>
                <a:tab pos="625475" algn="l"/>
                <a:tab pos="1374775" algn="l"/>
              </a:tabLst>
            </a:pPr>
            <a:r>
              <a:rPr lang="en-US" dirty="0" smtClean="0"/>
              <a:t>10.		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push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accent4"/>
                </a:solidFill>
              </a:rPr>
              <a:t>2</a:t>
            </a:r>
          </a:p>
          <a:p>
            <a:pPr marL="0" indent="0">
              <a:buNone/>
              <a:tabLst>
                <a:tab pos="625475" algn="l"/>
                <a:tab pos="1374775" algn="l"/>
              </a:tabLst>
            </a:pPr>
            <a:r>
              <a:rPr lang="en-US" dirty="0" smtClean="0"/>
              <a:t>11.		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push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accent4"/>
                </a:solidFill>
              </a:rPr>
              <a:t>1</a:t>
            </a:r>
          </a:p>
          <a:p>
            <a:pPr marL="0" indent="0">
              <a:buNone/>
              <a:tabLst>
                <a:tab pos="625475" algn="l"/>
                <a:tab pos="1374775" algn="l"/>
              </a:tabLst>
            </a:pPr>
            <a:r>
              <a:rPr lang="en-US" dirty="0" smtClean="0"/>
              <a:t>12.		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call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accent1"/>
                </a:solidFill>
              </a:rPr>
              <a:t>add</a:t>
            </a:r>
          </a:p>
          <a:p>
            <a:pPr marL="0" indent="0">
              <a:buNone/>
              <a:tabLst>
                <a:tab pos="625475" algn="l"/>
                <a:tab pos="1374775" algn="l"/>
              </a:tabLst>
            </a:pPr>
            <a:r>
              <a:rPr lang="en-US" dirty="0" smtClean="0"/>
              <a:t>13.		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mov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ecx</a:t>
            </a:r>
            <a:r>
              <a:rPr lang="en-US" dirty="0" smtClean="0"/>
              <a:t>, 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eax</a:t>
            </a:r>
            <a:endParaRPr lang="en-US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0" indent="0">
              <a:buNone/>
              <a:tabLst>
                <a:tab pos="625475" algn="l"/>
                <a:tab pos="1374775" algn="l"/>
              </a:tabLst>
            </a:pPr>
            <a:r>
              <a:rPr lang="en-US" dirty="0"/>
              <a:t>	</a:t>
            </a:r>
            <a:r>
              <a:rPr lang="en-US" dirty="0" smtClean="0"/>
              <a:t>	…</a:t>
            </a:r>
          </a:p>
          <a:p>
            <a:pPr marL="0" indent="0">
              <a:buNone/>
              <a:tabLst>
                <a:tab pos="625475" algn="l"/>
                <a:tab pos="1374775" algn="l"/>
              </a:tabLst>
            </a:pPr>
            <a:r>
              <a:rPr lang="en-US" dirty="0" smtClean="0"/>
              <a:t>20.	</a:t>
            </a:r>
            <a:r>
              <a:rPr lang="en-US" dirty="0" smtClean="0">
                <a:solidFill>
                  <a:schemeClr val="accent1"/>
                </a:solidFill>
              </a:rPr>
              <a:t>add</a:t>
            </a:r>
            <a:r>
              <a:rPr lang="en-US" dirty="0" smtClean="0"/>
              <a:t>:	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mov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eax</a:t>
            </a:r>
            <a:r>
              <a:rPr lang="en-US" dirty="0" smtClean="0"/>
              <a:t>, [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esp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dirty="0" smtClean="0"/>
              <a:t>+ </a:t>
            </a:r>
            <a:r>
              <a:rPr lang="en-US" dirty="0" smtClean="0">
                <a:solidFill>
                  <a:schemeClr val="accent4"/>
                </a:solidFill>
              </a:rPr>
              <a:t>4</a:t>
            </a:r>
            <a:r>
              <a:rPr lang="en-US" dirty="0" smtClean="0"/>
              <a:t>]</a:t>
            </a:r>
          </a:p>
          <a:p>
            <a:pPr marL="0" indent="0">
              <a:buNone/>
              <a:tabLst>
                <a:tab pos="625475" algn="l"/>
                <a:tab pos="1374775" algn="l"/>
              </a:tabLst>
            </a:pPr>
            <a:r>
              <a:rPr lang="en-US" dirty="0" smtClean="0"/>
              <a:t>21.		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mov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ebx</a:t>
            </a:r>
            <a:r>
              <a:rPr lang="en-US" dirty="0" smtClean="0"/>
              <a:t>, [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esp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dirty="0" smtClean="0"/>
              <a:t>+ </a:t>
            </a:r>
            <a:r>
              <a:rPr lang="en-US" dirty="0" smtClean="0">
                <a:solidFill>
                  <a:schemeClr val="accent4"/>
                </a:solidFill>
              </a:rPr>
              <a:t>8</a:t>
            </a:r>
            <a:r>
              <a:rPr lang="en-US" dirty="0" smtClean="0"/>
              <a:t>]</a:t>
            </a:r>
          </a:p>
          <a:p>
            <a:pPr marL="0" indent="0">
              <a:buNone/>
              <a:tabLst>
                <a:tab pos="625475" algn="l"/>
                <a:tab pos="1374775" algn="l"/>
              </a:tabLst>
            </a:pPr>
            <a:r>
              <a:rPr lang="en-US" dirty="0" smtClean="0"/>
              <a:t>22.		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add 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eax</a:t>
            </a:r>
            <a:r>
              <a:rPr lang="en-US" dirty="0" smtClean="0"/>
              <a:t>, 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ebx</a:t>
            </a:r>
            <a:endParaRPr lang="en-US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buNone/>
              <a:tabLst>
                <a:tab pos="625475" algn="l"/>
                <a:tab pos="1374775" algn="l"/>
              </a:tabLst>
            </a:pPr>
            <a:r>
              <a:rPr lang="en-US" dirty="0" smtClean="0"/>
              <a:t>23.		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ret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8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B9EA5-CE9A-4950-A80C-5ADF06B45BB8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6652115" y="2467171"/>
            <a:ext cx="12808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Memory</a:t>
            </a:r>
            <a:endParaRPr lang="en-US" sz="2400" b="1" dirty="0"/>
          </a:p>
        </p:txBody>
      </p:sp>
      <p:graphicFrame>
        <p:nvGraphicFramePr>
          <p:cNvPr id="24" name="Table 23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1598931677"/>
              </p:ext>
            </p:extLst>
          </p:nvPr>
        </p:nvGraphicFramePr>
        <p:xfrm>
          <a:off x="6246592" y="3079782"/>
          <a:ext cx="2830906" cy="18542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082760"/>
                <a:gridCol w="748146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0xCAFE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0xAE</a:t>
                      </a:r>
                      <a:endParaRPr lang="en-US" dirty="0"/>
                    </a:p>
                  </a:txBody>
                  <a:tcP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0x02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0xAA</a:t>
                      </a:r>
                      <a:endParaRPr lang="en-US" dirty="0"/>
                    </a:p>
                  </a:txBody>
                  <a:tcP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0x01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0xA6</a:t>
                      </a:r>
                      <a:endParaRPr lang="en-US" dirty="0"/>
                    </a:p>
                  </a:txBody>
                  <a:tcP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0xA2</a:t>
                      </a:r>
                      <a:endParaRPr lang="en-US" dirty="0"/>
                    </a:p>
                  </a:txBody>
                  <a:tcP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0x9E</a:t>
                      </a:r>
                      <a:endParaRPr lang="en-US" dirty="0"/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  <p:sp>
        <p:nvSpPr>
          <p:cNvPr id="25" name="Line 8"/>
          <p:cNvSpPr>
            <a:spLocks noChangeShapeType="1"/>
          </p:cNvSpPr>
          <p:nvPr/>
        </p:nvSpPr>
        <p:spPr bwMode="auto">
          <a:xfrm>
            <a:off x="6242668" y="2698004"/>
            <a:ext cx="0" cy="2503831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lIns="90488" tIns="44450" rIns="90488" bIns="44450"/>
          <a:lstStyle/>
          <a:p>
            <a:endParaRPr lang="en-US"/>
          </a:p>
        </p:txBody>
      </p:sp>
      <p:sp>
        <p:nvSpPr>
          <p:cNvPr id="26" name="Line 9"/>
          <p:cNvSpPr>
            <a:spLocks noChangeShapeType="1"/>
          </p:cNvSpPr>
          <p:nvPr/>
        </p:nvSpPr>
        <p:spPr bwMode="auto">
          <a:xfrm>
            <a:off x="8342424" y="2668191"/>
            <a:ext cx="0" cy="2489309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lIns="90488" tIns="44450" rIns="90488" bIns="44450"/>
          <a:lstStyle/>
          <a:p>
            <a:endParaRPr lang="en-US"/>
          </a:p>
        </p:txBody>
      </p:sp>
      <p:sp>
        <p:nvSpPr>
          <p:cNvPr id="27" name="Right Arrow 26"/>
          <p:cNvSpPr/>
          <p:nvPr/>
        </p:nvSpPr>
        <p:spPr>
          <a:xfrm>
            <a:off x="5139940" y="2874271"/>
            <a:ext cx="1014153" cy="809106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ESP</a:t>
            </a:r>
            <a:endParaRPr lang="en-US" sz="2400" dirty="0"/>
          </a:p>
        </p:txBody>
      </p:sp>
      <p:sp>
        <p:nvSpPr>
          <p:cNvPr id="28" name="Rectangle 27"/>
          <p:cNvSpPr/>
          <p:nvPr/>
        </p:nvSpPr>
        <p:spPr>
          <a:xfrm>
            <a:off x="6306056" y="3856785"/>
            <a:ext cx="1972980" cy="304801"/>
          </a:xfrm>
          <a:prstGeom prst="rect">
            <a:avLst/>
          </a:prstGeom>
          <a:solidFill>
            <a:srgbClr val="D0D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6318573" y="3496564"/>
            <a:ext cx="1972980" cy="304801"/>
          </a:xfrm>
          <a:prstGeom prst="rect">
            <a:avLst/>
          </a:prstGeom>
          <a:solidFill>
            <a:srgbClr val="E9ED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6293540" y="4240021"/>
            <a:ext cx="1972980" cy="304801"/>
          </a:xfrm>
          <a:prstGeom prst="rect">
            <a:avLst/>
          </a:prstGeom>
          <a:solidFill>
            <a:srgbClr val="E9ED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ight Arrow 30"/>
          <p:cNvSpPr/>
          <p:nvPr/>
        </p:nvSpPr>
        <p:spPr>
          <a:xfrm>
            <a:off x="83126" y="2553309"/>
            <a:ext cx="1014153" cy="809106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EIP</a:t>
            </a:r>
            <a:endParaRPr lang="en-US" sz="2400" dirty="0"/>
          </a:p>
        </p:txBody>
      </p:sp>
      <p:sp>
        <p:nvSpPr>
          <p:cNvPr id="32" name="Content Placeholder 2"/>
          <p:cNvSpPr txBox="1">
            <a:spLocks/>
          </p:cNvSpPr>
          <p:nvPr/>
        </p:nvSpPr>
        <p:spPr>
          <a:xfrm>
            <a:off x="362988" y="1062744"/>
            <a:ext cx="8598131" cy="12372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Suppose we have code that calls </a:t>
            </a:r>
          </a:p>
          <a:p>
            <a:pPr marL="0" indent="0" algn="ctr">
              <a:buNone/>
            </a:pPr>
            <a:r>
              <a:rPr lang="en-US" b="1" dirty="0" err="1" smtClean="0"/>
              <a:t>i</a:t>
            </a:r>
            <a:r>
              <a:rPr lang="en-US" b="1" dirty="0" smtClean="0"/>
              <a:t> = add(1, 2);</a:t>
            </a:r>
            <a:endParaRPr lang="en-US" b="1" dirty="0"/>
          </a:p>
        </p:txBody>
      </p:sp>
    </p:spTree>
    <p:extLst>
      <p:ext uri="{BB962C8B-B14F-4D97-AF65-F5344CB8AC3E}">
        <p14:creationId xmlns="" xmlns:p14="http://schemas.microsoft.com/office/powerpoint/2010/main" val="122948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7.40741E-7 L -4.72222E-6 0.05185 " pathEditMode="relative" rAng="0" ptsTypes="AA">
                                      <p:cBhvr>
                                        <p:cTn id="6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5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750"/>
                            </p:stCondLst>
                            <p:childTnLst>
                              <p:par>
                                <p:cTn id="8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250"/>
                            </p:stCondLst>
                            <p:childTnLst>
                              <p:par>
                                <p:cTn id="12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0 L 2.77778E-7 0.05185 " pathEditMode="relative" rAng="0" ptsTypes="AA">
                                      <p:cBhvr>
                                        <p:cTn id="13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5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0.05185 L -4.72222E-6 0.10602 " pathEditMode="relative" rAng="0" ptsTypes="AA">
                                      <p:cBhvr>
                                        <p:cTn id="17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7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750"/>
                            </p:stCondLst>
                            <p:childTnLst>
                              <p:par>
                                <p:cTn id="19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250"/>
                            </p:stCondLst>
                            <p:childTnLst>
                              <p:par>
                                <p:cTn id="23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0.05532 L 2.77778E-7 0.11667 " pathEditMode="relative" rAng="0" ptsTypes="AA">
                                      <p:cBhvr>
                                        <p:cTn id="24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0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52 0.1081 L -4.72222E-6 0.15972 " pathEditMode="relative" rAng="0" ptsTypes="AA">
                                      <p:cBhvr>
                                        <p:cTn id="28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25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750"/>
                            </p:stCondLst>
                            <p:childTnLst>
                              <p:par>
                                <p:cTn id="30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250"/>
                            </p:stCondLst>
                            <p:childTnLst>
                              <p:par>
                                <p:cTn id="34" presetID="42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0.12014 L 2.77778E-7 0.30255 " pathEditMode="relative" rAng="0" ptsTypes="AA">
                                      <p:cBhvr>
                                        <p:cTn id="35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12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52 0.30532 L 0.00052 0.47778 " pathEditMode="relative" rAng="0" ptsTypes="AA">
                                      <p:cBhvr>
                                        <p:cTn id="3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6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53 0.15972 L 0.00053 0.10602 " pathEditMode="relative" rAng="0" ptsTypes="AA">
                                      <p:cBhvr>
                                        <p:cTn id="43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6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750"/>
                            </p:stCondLst>
                            <p:childTnLst>
                              <p:par>
                                <p:cTn id="45" presetID="42" presetClass="path" presetSubtype="0" accel="50000" decel="50000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52 0.47777 L 0.00052 0.17476 " pathEditMode="relative" rAng="0" ptsTypes="AA">
                                      <p:cBhvr>
                                        <p:cTn id="46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5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7" grpId="1" animBg="1"/>
      <p:bldP spid="27" grpId="2" animBg="1"/>
      <p:bldP spid="27" grpId="3" animBg="1"/>
      <p:bldP spid="28" grpId="0" animBg="1"/>
      <p:bldP spid="29" grpId="0" animBg="1"/>
      <p:bldP spid="30" grpId="0" animBg="1"/>
      <p:bldP spid="31" grpId="0" animBg="1"/>
      <p:bldP spid="31" grpId="1" animBg="1"/>
      <p:bldP spid="31" grpId="2" animBg="1"/>
      <p:bldP spid="31" grpId="3" animBg="1"/>
      <p:bldP spid="31" grpId="4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Argument Ordering and Return Values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5171" y="1600200"/>
            <a:ext cx="8839199" cy="4525963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Function arguments are always pushed in reverse order</a:t>
            </a:r>
          </a:p>
          <a:p>
            <a:pPr lvl="1"/>
            <a:r>
              <a:rPr lang="en-US" dirty="0" smtClean="0"/>
              <a:t>Why?</a:t>
            </a:r>
          </a:p>
          <a:p>
            <a:pPr lvl="1"/>
            <a:r>
              <a:rPr lang="en-US" dirty="0" smtClean="0"/>
              <a:t>To support functions with a variable number of arguments</a:t>
            </a:r>
          </a:p>
          <a:p>
            <a:pPr lvl="1"/>
            <a:r>
              <a:rPr lang="en-US" dirty="0" smtClean="0"/>
              <a:t>Example: 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printf</a:t>
            </a:r>
            <a:r>
              <a:rPr lang="en-US" dirty="0" smtClean="0"/>
              <a:t>(</a:t>
            </a:r>
            <a:r>
              <a:rPr lang="en-US" dirty="0" smtClean="0">
                <a:solidFill>
                  <a:schemeClr val="accent3"/>
                </a:solidFill>
              </a:rPr>
              <a:t>“%</a:t>
            </a:r>
            <a:r>
              <a:rPr lang="en-US" dirty="0" err="1" smtClean="0">
                <a:solidFill>
                  <a:schemeClr val="accent3"/>
                </a:solidFill>
              </a:rPr>
              <a:t>i</a:t>
            </a:r>
            <a:r>
              <a:rPr lang="en-US" dirty="0" smtClean="0">
                <a:solidFill>
                  <a:schemeClr val="accent3"/>
                </a:solidFill>
              </a:rPr>
              <a:t> %f %s”</a:t>
            </a:r>
            <a:r>
              <a:rPr lang="en-US" dirty="0" smtClean="0"/>
              <a:t>, a, pi, </a:t>
            </a:r>
            <a:r>
              <a:rPr lang="en-US" dirty="0" err="1" smtClean="0"/>
              <a:t>str</a:t>
            </a:r>
            <a:r>
              <a:rPr lang="en-US" dirty="0" smtClean="0"/>
              <a:t>);</a:t>
            </a:r>
          </a:p>
          <a:p>
            <a:pPr lvl="2"/>
            <a:r>
              <a:rPr lang="en-US" dirty="0" smtClean="0"/>
              <a:t>Argument 1 tells you how many more arguments there are on the stack</a:t>
            </a:r>
          </a:p>
          <a:p>
            <a:r>
              <a:rPr lang="en-US" dirty="0" smtClean="0"/>
              <a:t>By convention, return values are always placed in EAX</a:t>
            </a:r>
          </a:p>
          <a:p>
            <a:pPr lvl="1"/>
            <a:r>
              <a:rPr lang="en-US" dirty="0" smtClean="0"/>
              <a:t>This is why (typical) functions may only return one value</a:t>
            </a:r>
            <a:endParaRPr lang="en-US" dirty="0"/>
          </a:p>
        </p:txBody>
      </p:sp>
      <p:sp>
        <p:nvSpPr>
          <p:cNvPr id="18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283B9EA5-CE9A-4950-A80C-5ADF06B45BB8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136102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Pop Quiz</a:t>
            </a:r>
            <a:endParaRPr lang="en-US" dirty="0"/>
          </a:p>
        </p:txBody>
      </p:sp>
      <p:sp>
        <p:nvSpPr>
          <p:cNvPr id="22" name="Content Placeholder 21"/>
          <p:cNvSpPr>
            <a:spLocks noGrp="1"/>
          </p:cNvSpPr>
          <p:nvPr>
            <p:ph idx="1"/>
          </p:nvPr>
        </p:nvSpPr>
        <p:spPr>
          <a:xfrm>
            <a:off x="515389" y="2294313"/>
            <a:ext cx="4765963" cy="4322618"/>
          </a:xfrm>
        </p:spPr>
        <p:txBody>
          <a:bodyPr>
            <a:normAutofit/>
          </a:bodyPr>
          <a:lstStyle/>
          <a:p>
            <a:pPr marL="0" indent="0">
              <a:buNone/>
              <a:tabLst>
                <a:tab pos="798513" algn="l"/>
                <a:tab pos="1374775" algn="l"/>
              </a:tabLst>
            </a:pPr>
            <a:r>
              <a:rPr lang="en-US" dirty="0"/>
              <a:t>	</a:t>
            </a:r>
            <a:r>
              <a:rPr lang="en-US" dirty="0" smtClean="0"/>
              <a:t>	…</a:t>
            </a:r>
          </a:p>
          <a:p>
            <a:pPr marL="0" indent="0">
              <a:buNone/>
              <a:tabLst>
                <a:tab pos="798513" algn="l"/>
                <a:tab pos="1374775" algn="l"/>
              </a:tabLst>
            </a:pPr>
            <a:r>
              <a:rPr lang="en-US" dirty="0" smtClean="0"/>
              <a:t>27.		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call</a:t>
            </a:r>
            <a:r>
              <a:rPr lang="en-US" dirty="0" smtClean="0"/>
              <a:t> </a:t>
            </a:r>
            <a:r>
              <a:rPr lang="en-US" dirty="0">
                <a:solidFill>
                  <a:schemeClr val="accent1"/>
                </a:solidFill>
              </a:rPr>
              <a:t>f</a:t>
            </a:r>
            <a:endParaRPr lang="en-US" dirty="0" smtClean="0">
              <a:solidFill>
                <a:schemeClr val="accent1"/>
              </a:solidFill>
            </a:endParaRPr>
          </a:p>
          <a:p>
            <a:pPr marL="0" indent="0">
              <a:buNone/>
              <a:tabLst>
                <a:tab pos="798513" algn="l"/>
                <a:tab pos="1374775" algn="l"/>
              </a:tabLst>
            </a:pPr>
            <a:r>
              <a:rPr lang="en-US" dirty="0"/>
              <a:t>	</a:t>
            </a:r>
            <a:r>
              <a:rPr lang="en-US" dirty="0" smtClean="0"/>
              <a:t>	…</a:t>
            </a:r>
          </a:p>
          <a:p>
            <a:pPr marL="0" indent="0">
              <a:buNone/>
              <a:tabLst>
                <a:tab pos="798513" algn="l"/>
                <a:tab pos="1374775" algn="l"/>
              </a:tabLst>
            </a:pPr>
            <a:r>
              <a:rPr lang="en-US" dirty="0" smtClean="0"/>
              <a:t>59.	</a:t>
            </a:r>
            <a:r>
              <a:rPr lang="en-US" dirty="0" smtClean="0">
                <a:solidFill>
                  <a:schemeClr val="accent1"/>
                </a:solidFill>
              </a:rPr>
              <a:t>f</a:t>
            </a:r>
            <a:r>
              <a:rPr lang="en-US" dirty="0" smtClean="0"/>
              <a:t>:	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mov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eax</a:t>
            </a:r>
            <a:r>
              <a:rPr lang="en-US" dirty="0" smtClean="0"/>
              <a:t>, [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esp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dirty="0" smtClean="0"/>
              <a:t>+ </a:t>
            </a:r>
            <a:r>
              <a:rPr lang="en-US" dirty="0" smtClean="0">
                <a:solidFill>
                  <a:schemeClr val="accent4"/>
                </a:solidFill>
              </a:rPr>
              <a:t>4</a:t>
            </a:r>
            <a:r>
              <a:rPr lang="en-US" dirty="0" smtClean="0"/>
              <a:t>]</a:t>
            </a:r>
          </a:p>
          <a:p>
            <a:pPr marL="0" indent="0">
              <a:buNone/>
              <a:tabLst>
                <a:tab pos="798513" algn="l"/>
                <a:tab pos="1374775" algn="l"/>
              </a:tabLst>
            </a:pPr>
            <a:r>
              <a:rPr lang="en-US" dirty="0" smtClean="0"/>
              <a:t>		…</a:t>
            </a:r>
          </a:p>
        </p:txBody>
      </p:sp>
      <p:sp>
        <p:nvSpPr>
          <p:cNvPr id="18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B9EA5-CE9A-4950-A80C-5ADF06B45BB8}" type="slidenum">
              <a:rPr lang="en-US" smtClean="0"/>
              <a:pPr/>
              <a:t>53</a:t>
            </a:fld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6652115" y="2467171"/>
            <a:ext cx="12808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Memory</a:t>
            </a:r>
            <a:endParaRPr lang="en-US" sz="2400" b="1" dirty="0"/>
          </a:p>
        </p:txBody>
      </p:sp>
      <p:graphicFrame>
        <p:nvGraphicFramePr>
          <p:cNvPr id="24" name="Table 23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4192210091"/>
              </p:ext>
            </p:extLst>
          </p:nvPr>
        </p:nvGraphicFramePr>
        <p:xfrm>
          <a:off x="6246592" y="3079782"/>
          <a:ext cx="2830906" cy="18542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082760"/>
                <a:gridCol w="748146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0xAE</a:t>
                      </a:r>
                      <a:endParaRPr lang="en-US" dirty="0"/>
                    </a:p>
                  </a:txBody>
                  <a:tcP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0xAA</a:t>
                      </a:r>
                      <a:endParaRPr lang="en-US" dirty="0"/>
                    </a:p>
                  </a:txBody>
                  <a:tcP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0xA6</a:t>
                      </a:r>
                      <a:endParaRPr lang="en-US" dirty="0"/>
                    </a:p>
                  </a:txBody>
                  <a:tcP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0xA2</a:t>
                      </a:r>
                      <a:endParaRPr lang="en-US" dirty="0"/>
                    </a:p>
                  </a:txBody>
                  <a:tcP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0x9E</a:t>
                      </a:r>
                      <a:endParaRPr lang="en-US" dirty="0"/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  <p:sp>
        <p:nvSpPr>
          <p:cNvPr id="25" name="Line 8"/>
          <p:cNvSpPr>
            <a:spLocks noChangeShapeType="1"/>
          </p:cNvSpPr>
          <p:nvPr/>
        </p:nvSpPr>
        <p:spPr bwMode="auto">
          <a:xfrm>
            <a:off x="6242668" y="2698004"/>
            <a:ext cx="0" cy="2503831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lIns="90488" tIns="44450" rIns="90488" bIns="44450"/>
          <a:lstStyle/>
          <a:p>
            <a:endParaRPr lang="en-US"/>
          </a:p>
        </p:txBody>
      </p:sp>
      <p:sp>
        <p:nvSpPr>
          <p:cNvPr id="26" name="Line 9"/>
          <p:cNvSpPr>
            <a:spLocks noChangeShapeType="1"/>
          </p:cNvSpPr>
          <p:nvPr/>
        </p:nvSpPr>
        <p:spPr bwMode="auto">
          <a:xfrm>
            <a:off x="8342424" y="2668191"/>
            <a:ext cx="0" cy="2489309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lIns="90488" tIns="44450" rIns="90488" bIns="44450"/>
          <a:lstStyle/>
          <a:p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6307739" y="3112670"/>
            <a:ext cx="1972980" cy="304801"/>
          </a:xfrm>
          <a:prstGeom prst="rect">
            <a:avLst/>
          </a:prstGeom>
          <a:solidFill>
            <a:srgbClr val="D0D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6306056" y="3487729"/>
            <a:ext cx="1972980" cy="304801"/>
          </a:xfrm>
          <a:prstGeom prst="rect">
            <a:avLst/>
          </a:prstGeom>
          <a:solidFill>
            <a:srgbClr val="E9ED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Content Placeholder 2"/>
          <p:cNvSpPr txBox="1">
            <a:spLocks/>
          </p:cNvSpPr>
          <p:nvPr/>
        </p:nvSpPr>
        <p:spPr>
          <a:xfrm>
            <a:off x="362988" y="1579786"/>
            <a:ext cx="8598131" cy="72017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What does the stack look like after calling </a:t>
            </a:r>
            <a:r>
              <a:rPr lang="en-US" b="1" dirty="0" smtClean="0"/>
              <a:t>f(7, 10)</a:t>
            </a:r>
            <a:r>
              <a:rPr lang="en-US" dirty="0" smtClean="0"/>
              <a:t>?</a:t>
            </a:r>
            <a:endParaRPr lang="en-US" b="1" dirty="0"/>
          </a:p>
        </p:txBody>
      </p:sp>
      <p:sp>
        <p:nvSpPr>
          <p:cNvPr id="16" name="Rectangle 15"/>
          <p:cNvSpPr/>
          <p:nvPr/>
        </p:nvSpPr>
        <p:spPr>
          <a:xfrm>
            <a:off x="6315582" y="3852596"/>
            <a:ext cx="1972980" cy="304801"/>
          </a:xfrm>
          <a:prstGeom prst="rect">
            <a:avLst/>
          </a:prstGeom>
          <a:solidFill>
            <a:srgbClr val="D0D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639013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16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Minimal Operating System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31242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We’ll now write a simple OS that can:</a:t>
            </a:r>
          </a:p>
          <a:p>
            <a:pPr lvl="1"/>
            <a:r>
              <a:rPr lang="en-US" dirty="0" smtClean="0"/>
              <a:t>Read keyboard input</a:t>
            </a:r>
          </a:p>
          <a:p>
            <a:pPr lvl="1"/>
            <a:r>
              <a:rPr lang="en-US" dirty="0"/>
              <a:t>W</a:t>
            </a:r>
            <a:r>
              <a:rPr lang="en-US" dirty="0" smtClean="0"/>
              <a:t>rite it to the frame buffer</a:t>
            </a:r>
            <a:endParaRPr lang="en-US" dirty="0"/>
          </a:p>
          <a:p>
            <a:r>
              <a:rPr lang="en-US" i="1" dirty="0" err="1" smtClean="0"/>
              <a:t>getkey</a:t>
            </a:r>
            <a:r>
              <a:rPr lang="en-US" i="1" dirty="0" smtClean="0"/>
              <a:t>()</a:t>
            </a:r>
          </a:p>
          <a:p>
            <a:pPr lvl="1"/>
            <a:r>
              <a:rPr lang="en-US" dirty="0" smtClean="0"/>
              <a:t>Loops until a key has been pressed</a:t>
            </a:r>
          </a:p>
          <a:p>
            <a:pPr lvl="1"/>
            <a:r>
              <a:rPr lang="en-US" dirty="0" smtClean="0"/>
              <a:t>Loads the key into EAX</a:t>
            </a:r>
          </a:p>
        </p:txBody>
      </p:sp>
      <p:sp>
        <p:nvSpPr>
          <p:cNvPr id="47" name="Rectangle 46"/>
          <p:cNvSpPr/>
          <p:nvPr/>
        </p:nvSpPr>
        <p:spPr>
          <a:xfrm>
            <a:off x="2204359" y="4707650"/>
            <a:ext cx="4743382" cy="1800198"/>
          </a:xfrm>
          <a:prstGeom prst="rect">
            <a:avLst/>
          </a:prstGeom>
          <a:noFill/>
          <a:ln>
            <a:solidFill>
              <a:srgbClr val="3C4B5E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3C4B5E"/>
              </a:solidFill>
            </a:endParaRPr>
          </a:p>
        </p:txBody>
      </p:sp>
      <p:sp>
        <p:nvSpPr>
          <p:cNvPr id="59" name="Text Box 2"/>
          <p:cNvSpPr txBox="1">
            <a:spLocks noChangeArrowheads="1"/>
          </p:cNvSpPr>
          <p:nvPr/>
        </p:nvSpPr>
        <p:spPr bwMode="auto">
          <a:xfrm>
            <a:off x="2212904" y="4636893"/>
            <a:ext cx="4669004" cy="1870954"/>
          </a:xfrm>
          <a:prstGeom prst="rect">
            <a:avLst/>
          </a:prstGeom>
          <a:noFill/>
          <a:ln w="9525" cap="flat">
            <a:noFill/>
            <a:prstDash val="dash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92124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SimSun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SimSun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SimSun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SimSun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SimSun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SimSun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SimSun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SimSun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SimSun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dirty="0" smtClean="0">
                <a:solidFill>
                  <a:srgbClr val="3C4B5E"/>
                </a:solidFill>
                <a:latin typeface="Courier New" charset="0"/>
              </a:rPr>
              <a:t> </a:t>
            </a:r>
          </a:p>
          <a:p>
            <a:pPr>
              <a:lnSpc>
                <a:spcPct val="83000"/>
              </a:lnSpc>
            </a:pPr>
            <a:r>
              <a:rPr lang="en-US" dirty="0" err="1" smtClean="0">
                <a:solidFill>
                  <a:srgbClr val="3C4B5E"/>
                </a:solidFill>
                <a:latin typeface="Courier New" charset="0"/>
              </a:rPr>
              <a:t>getkey</a:t>
            </a:r>
            <a:r>
              <a:rPr lang="en-US" dirty="0" smtClean="0">
                <a:solidFill>
                  <a:srgbClr val="3C4B5E"/>
                </a:solidFill>
                <a:latin typeface="Courier New" charset="0"/>
              </a:rPr>
              <a:t>:  </a:t>
            </a:r>
            <a:r>
              <a:rPr lang="en-US" dirty="0" err="1" smtClean="0">
                <a:solidFill>
                  <a:srgbClr val="3C4B5E"/>
                </a:solidFill>
                <a:latin typeface="Courier New" charset="0"/>
              </a:rPr>
              <a:t>mov</a:t>
            </a:r>
            <a:r>
              <a:rPr lang="en-US" dirty="0" smtClean="0">
                <a:solidFill>
                  <a:srgbClr val="3C4B5E"/>
                </a:solidFill>
                <a:latin typeface="Courier New" charset="0"/>
              </a:rPr>
              <a:t> </a:t>
            </a:r>
            <a:r>
              <a:rPr lang="en-US" dirty="0" err="1" smtClean="0">
                <a:solidFill>
                  <a:srgbClr val="3C4B5E"/>
                </a:solidFill>
                <a:latin typeface="Courier New" charset="0"/>
              </a:rPr>
              <a:t>edx</a:t>
            </a:r>
            <a:r>
              <a:rPr lang="en-US" dirty="0" smtClean="0">
                <a:solidFill>
                  <a:srgbClr val="3C4B5E"/>
                </a:solidFill>
                <a:latin typeface="Courier New" charset="0"/>
              </a:rPr>
              <a:t>, byte [status</a:t>
            </a:r>
            <a:r>
              <a:rPr lang="en-US" dirty="0">
                <a:solidFill>
                  <a:srgbClr val="3C4B5E"/>
                </a:solidFill>
                <a:latin typeface="Courier New" charset="0"/>
              </a:rPr>
              <a:t>]</a:t>
            </a:r>
          </a:p>
          <a:p>
            <a:pPr>
              <a:lnSpc>
                <a:spcPct val="83000"/>
              </a:lnSpc>
            </a:pPr>
            <a:r>
              <a:rPr lang="en-US" dirty="0">
                <a:solidFill>
                  <a:srgbClr val="3C4B5E"/>
                </a:solidFill>
                <a:latin typeface="Courier New" charset="0"/>
              </a:rPr>
              <a:t>         </a:t>
            </a:r>
            <a:r>
              <a:rPr lang="en-US" dirty="0" err="1" smtClean="0">
                <a:solidFill>
                  <a:srgbClr val="3C4B5E"/>
                </a:solidFill>
                <a:latin typeface="Courier New" charset="0"/>
              </a:rPr>
              <a:t>cmp</a:t>
            </a:r>
            <a:r>
              <a:rPr lang="en-US" dirty="0">
                <a:solidFill>
                  <a:srgbClr val="3C4B5E"/>
                </a:solidFill>
                <a:latin typeface="Courier New" charset="0"/>
              </a:rPr>
              <a:t> </a:t>
            </a:r>
            <a:r>
              <a:rPr lang="en-US" dirty="0" err="1" smtClean="0">
                <a:solidFill>
                  <a:srgbClr val="3C4B5E"/>
                </a:solidFill>
                <a:latin typeface="Courier New" charset="0"/>
              </a:rPr>
              <a:t>edx</a:t>
            </a:r>
            <a:r>
              <a:rPr lang="en-US" dirty="0" smtClean="0">
                <a:solidFill>
                  <a:srgbClr val="3C4B5E"/>
                </a:solidFill>
                <a:latin typeface="Courier New" charset="0"/>
              </a:rPr>
              <a:t>, 0</a:t>
            </a:r>
            <a:endParaRPr lang="en-US" dirty="0">
              <a:solidFill>
                <a:srgbClr val="3C4B5E"/>
              </a:solidFill>
              <a:latin typeface="Courier New" charset="0"/>
            </a:endParaRPr>
          </a:p>
          <a:p>
            <a:pPr>
              <a:lnSpc>
                <a:spcPct val="83000"/>
              </a:lnSpc>
            </a:pPr>
            <a:r>
              <a:rPr lang="en-US" dirty="0">
                <a:solidFill>
                  <a:srgbClr val="3C4B5E"/>
                </a:solidFill>
                <a:latin typeface="Courier New" charset="0"/>
              </a:rPr>
              <a:t>         </a:t>
            </a:r>
            <a:r>
              <a:rPr lang="en-US" dirty="0" err="1" smtClean="0">
                <a:solidFill>
                  <a:srgbClr val="3C4B5E"/>
                </a:solidFill>
                <a:latin typeface="Courier New" charset="0"/>
              </a:rPr>
              <a:t>jz</a:t>
            </a:r>
            <a:r>
              <a:rPr lang="en-US" dirty="0" smtClean="0">
                <a:solidFill>
                  <a:srgbClr val="3C4B5E"/>
                </a:solidFill>
                <a:latin typeface="Courier New" charset="0"/>
              </a:rPr>
              <a:t>  </a:t>
            </a:r>
            <a:r>
              <a:rPr lang="en-US" dirty="0" err="1" smtClean="0">
                <a:solidFill>
                  <a:srgbClr val="3C4B5E"/>
                </a:solidFill>
                <a:latin typeface="Courier New" charset="0"/>
              </a:rPr>
              <a:t>getkey</a:t>
            </a:r>
            <a:endParaRPr lang="en-US" dirty="0">
              <a:solidFill>
                <a:srgbClr val="3C4B5E"/>
              </a:solidFill>
              <a:latin typeface="Courier New" charset="0"/>
            </a:endParaRPr>
          </a:p>
          <a:p>
            <a:pPr>
              <a:lnSpc>
                <a:spcPct val="83000"/>
              </a:lnSpc>
            </a:pPr>
            <a:r>
              <a:rPr lang="en-US" dirty="0" smtClean="0">
                <a:solidFill>
                  <a:srgbClr val="3C4B5E"/>
                </a:solidFill>
                <a:latin typeface="Courier New" charset="0"/>
              </a:rPr>
              <a:t>         </a:t>
            </a:r>
            <a:r>
              <a:rPr lang="en-US" dirty="0" err="1" smtClean="0">
                <a:solidFill>
                  <a:srgbClr val="3C4B5E"/>
                </a:solidFill>
                <a:latin typeface="Courier New" charset="0"/>
              </a:rPr>
              <a:t>mov</a:t>
            </a:r>
            <a:r>
              <a:rPr lang="en-US" dirty="0" smtClean="0">
                <a:solidFill>
                  <a:srgbClr val="3C4B5E"/>
                </a:solidFill>
                <a:latin typeface="Courier New" charset="0"/>
              </a:rPr>
              <a:t> [status], 0</a:t>
            </a:r>
            <a:endParaRPr lang="en-US" dirty="0">
              <a:solidFill>
                <a:srgbClr val="3C4B5E"/>
              </a:solidFill>
              <a:latin typeface="Courier New" charset="0"/>
            </a:endParaRPr>
          </a:p>
          <a:p>
            <a:pPr>
              <a:lnSpc>
                <a:spcPct val="83000"/>
              </a:lnSpc>
            </a:pPr>
            <a:r>
              <a:rPr lang="en-US" dirty="0">
                <a:solidFill>
                  <a:srgbClr val="3C4B5E"/>
                </a:solidFill>
                <a:latin typeface="Courier New" charset="0"/>
              </a:rPr>
              <a:t>         </a:t>
            </a:r>
            <a:r>
              <a:rPr lang="en-US" dirty="0" err="1" smtClean="0">
                <a:solidFill>
                  <a:srgbClr val="3C4B5E"/>
                </a:solidFill>
                <a:latin typeface="Courier New" charset="0"/>
              </a:rPr>
              <a:t>mov</a:t>
            </a:r>
            <a:r>
              <a:rPr lang="en-US" dirty="0" smtClean="0">
                <a:solidFill>
                  <a:srgbClr val="3C4B5E"/>
                </a:solidFill>
                <a:latin typeface="Courier New" charset="0"/>
              </a:rPr>
              <a:t> </a:t>
            </a:r>
            <a:r>
              <a:rPr lang="en-US" dirty="0" err="1" smtClean="0">
                <a:solidFill>
                  <a:srgbClr val="3C4B5E"/>
                </a:solidFill>
                <a:latin typeface="Courier New" charset="0"/>
              </a:rPr>
              <a:t>eax</a:t>
            </a:r>
            <a:r>
              <a:rPr lang="en-US" dirty="0" smtClean="0">
                <a:solidFill>
                  <a:srgbClr val="3C4B5E"/>
                </a:solidFill>
                <a:latin typeface="Courier New" charset="0"/>
              </a:rPr>
              <a:t>, byte [</a:t>
            </a:r>
            <a:r>
              <a:rPr lang="en-US" dirty="0" err="1" smtClean="0">
                <a:solidFill>
                  <a:srgbClr val="3C4B5E"/>
                </a:solidFill>
                <a:latin typeface="Courier New" charset="0"/>
              </a:rPr>
              <a:t>keycode</a:t>
            </a:r>
            <a:r>
              <a:rPr lang="en-US" dirty="0">
                <a:solidFill>
                  <a:srgbClr val="3C4B5E"/>
                </a:solidFill>
                <a:latin typeface="Courier New" charset="0"/>
              </a:rPr>
              <a:t>]</a:t>
            </a:r>
            <a:r>
              <a:rPr lang="en-US" dirty="0" smtClean="0">
                <a:solidFill>
                  <a:srgbClr val="3C4B5E"/>
                </a:solidFill>
                <a:latin typeface="Courier New" charset="0"/>
              </a:rPr>
              <a:t> </a:t>
            </a:r>
            <a:endParaRPr lang="en-US" dirty="0">
              <a:solidFill>
                <a:srgbClr val="3C4B5E"/>
              </a:solidFill>
              <a:latin typeface="Courier New" charset="0"/>
            </a:endParaRPr>
          </a:p>
          <a:p>
            <a:pPr>
              <a:lnSpc>
                <a:spcPct val="83000"/>
              </a:lnSpc>
            </a:pPr>
            <a:r>
              <a:rPr lang="en-US" dirty="0">
                <a:solidFill>
                  <a:srgbClr val="3C4B5E"/>
                </a:solidFill>
                <a:latin typeface="Courier New" charset="0"/>
              </a:rPr>
              <a:t> </a:t>
            </a:r>
            <a:r>
              <a:rPr lang="en-US" dirty="0" smtClean="0">
                <a:solidFill>
                  <a:srgbClr val="3C4B5E"/>
                </a:solidFill>
                <a:latin typeface="Courier New" charset="0"/>
              </a:rPr>
              <a:t>        ret</a:t>
            </a:r>
            <a:endParaRPr lang="en-US" dirty="0">
              <a:solidFill>
                <a:srgbClr val="3C4B5E"/>
              </a:solidFill>
              <a:latin typeface="Courier New" charset="0"/>
            </a:endParaRPr>
          </a:p>
          <a:p>
            <a:pPr>
              <a:lnSpc>
                <a:spcPct val="83000"/>
              </a:lnSpc>
            </a:pPr>
            <a:endParaRPr lang="en-US" dirty="0">
              <a:solidFill>
                <a:srgbClr val="3C4B5E"/>
              </a:solidFill>
              <a:latin typeface="Courier New" charset="0"/>
            </a:endParaRPr>
          </a:p>
          <a:p>
            <a:pPr>
              <a:lnSpc>
                <a:spcPct val="83000"/>
              </a:lnSpc>
            </a:pPr>
            <a:endParaRPr lang="en-US" dirty="0" smtClean="0">
              <a:solidFill>
                <a:srgbClr val="3C4B5E"/>
              </a:solidFill>
              <a:latin typeface="Courier New" charset="0"/>
            </a:endParaRPr>
          </a:p>
          <a:p>
            <a:pPr>
              <a:lnSpc>
                <a:spcPct val="83000"/>
              </a:lnSpc>
            </a:pPr>
            <a:endParaRPr lang="en-US" dirty="0" smtClean="0">
              <a:solidFill>
                <a:srgbClr val="3C4B5E"/>
              </a:solidFill>
              <a:latin typeface="Courier New" charset="0"/>
            </a:endParaRPr>
          </a:p>
          <a:p>
            <a:pPr>
              <a:lnSpc>
                <a:spcPct val="83000"/>
              </a:lnSpc>
            </a:pPr>
            <a:endParaRPr lang="en-US" dirty="0">
              <a:solidFill>
                <a:srgbClr val="3C4B5E"/>
              </a:solidFill>
              <a:latin typeface="Courier New" charset="0"/>
            </a:endParaRPr>
          </a:p>
          <a:p>
            <a:pPr>
              <a:lnSpc>
                <a:spcPct val="83000"/>
              </a:lnSpc>
            </a:pPr>
            <a:endParaRPr lang="en-US" dirty="0">
              <a:solidFill>
                <a:srgbClr val="3C4B5E"/>
              </a:solidFill>
              <a:latin typeface="Courier New" charset="0"/>
            </a:endParaRP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283B9EA5-CE9A-4950-A80C-5ADF06B45BB8}" type="slidenum">
              <a:rPr lang="en-US" smtClean="0"/>
              <a:pPr/>
              <a:t>54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015156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447314" cy="1143000"/>
          </a:xfrm>
        </p:spPr>
        <p:txBody>
          <a:bodyPr>
            <a:normAutofit/>
          </a:bodyPr>
          <a:lstStyle/>
          <a:p>
            <a:r>
              <a:rPr lang="en-US" i="1" dirty="0" err="1"/>
              <a:t>p</a:t>
            </a:r>
            <a:r>
              <a:rPr lang="en-US" i="1" dirty="0" err="1" smtClean="0"/>
              <a:t>utchar</a:t>
            </a:r>
            <a:r>
              <a:rPr lang="en-US" i="1" dirty="0" smtClean="0"/>
              <a:t>()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128157"/>
          </a:xfrm>
        </p:spPr>
        <p:txBody>
          <a:bodyPr>
            <a:normAutofit/>
          </a:bodyPr>
          <a:lstStyle/>
          <a:p>
            <a:r>
              <a:rPr lang="en-US" i="1" dirty="0" err="1" smtClean="0"/>
              <a:t>putchar</a:t>
            </a:r>
            <a:r>
              <a:rPr lang="en-US" i="1" dirty="0" smtClean="0"/>
              <a:t>()</a:t>
            </a:r>
          </a:p>
          <a:p>
            <a:pPr lvl="1"/>
            <a:r>
              <a:rPr lang="en-US" dirty="0" smtClean="0"/>
              <a:t>Writes the 2 byte function argument to the frame buffer</a:t>
            </a:r>
          </a:p>
          <a:p>
            <a:pPr lvl="1"/>
            <a:r>
              <a:rPr lang="en-US" dirty="0" smtClean="0"/>
              <a:t>Maintains the frame buffer cursor</a:t>
            </a:r>
          </a:p>
        </p:txBody>
      </p:sp>
      <p:sp>
        <p:nvSpPr>
          <p:cNvPr id="4" name="Rectangle 3"/>
          <p:cNvSpPr/>
          <p:nvPr/>
        </p:nvSpPr>
        <p:spPr>
          <a:xfrm>
            <a:off x="624310" y="4037083"/>
            <a:ext cx="8062489" cy="1981627"/>
          </a:xfrm>
          <a:prstGeom prst="rect">
            <a:avLst/>
          </a:prstGeom>
          <a:noFill/>
          <a:ln>
            <a:solidFill>
              <a:srgbClr val="3C4B5E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3C4B5E"/>
              </a:solidFill>
            </a:endParaRPr>
          </a:p>
        </p:txBody>
      </p:sp>
      <p:sp>
        <p:nvSpPr>
          <p:cNvPr id="10" name="AutoShape 9"/>
          <p:cNvSpPr>
            <a:spLocks noChangeArrowheads="1"/>
          </p:cNvSpPr>
          <p:nvPr/>
        </p:nvSpPr>
        <p:spPr bwMode="auto">
          <a:xfrm>
            <a:off x="1913698" y="4526753"/>
            <a:ext cx="3191899" cy="210529"/>
          </a:xfrm>
          <a:prstGeom prst="roundRect">
            <a:avLst>
              <a:gd name="adj" fmla="val 579"/>
            </a:avLst>
          </a:prstGeom>
          <a:solidFill>
            <a:srgbClr val="FFFF00">
              <a:alpha val="50000"/>
            </a:srgbClr>
          </a:solidFill>
          <a:ln w="9525" cap="flat">
            <a:solidFill>
              <a:srgbClr val="000000"/>
            </a:solidFill>
            <a:round/>
            <a:headEnd/>
            <a:tailEnd/>
          </a:ln>
          <a:effectLst>
            <a:outerShdw blurRad="40005" dist="22987" dir="5400000" algn="ctr" rotWithShape="0">
              <a:srgbClr val="000000">
                <a:alpha val="35000"/>
              </a:srgbClr>
            </a:outerShdw>
          </a:effectLst>
        </p:spPr>
        <p:txBody>
          <a:bodyPr wrap="none" anchor="ctr"/>
          <a:lstStyle/>
          <a:p>
            <a:endParaRPr lang="en-US">
              <a:solidFill>
                <a:srgbClr val="3C4B5E"/>
              </a:solidFill>
            </a:endParaRPr>
          </a:p>
        </p:txBody>
      </p:sp>
      <p:sp>
        <p:nvSpPr>
          <p:cNvPr id="11" name="AutoShape 10"/>
          <p:cNvSpPr>
            <a:spLocks noChangeArrowheads="1"/>
          </p:cNvSpPr>
          <p:nvPr/>
        </p:nvSpPr>
        <p:spPr bwMode="auto">
          <a:xfrm>
            <a:off x="1913698" y="4749002"/>
            <a:ext cx="3191899" cy="230580"/>
          </a:xfrm>
          <a:prstGeom prst="roundRect">
            <a:avLst>
              <a:gd name="adj" fmla="val 579"/>
            </a:avLst>
          </a:prstGeom>
          <a:solidFill>
            <a:srgbClr val="FFFF00">
              <a:alpha val="50000"/>
            </a:srgbClr>
          </a:solidFill>
          <a:ln w="9525" cap="flat">
            <a:solidFill>
              <a:srgbClr val="000000"/>
            </a:solidFill>
            <a:round/>
            <a:headEnd/>
            <a:tailEnd/>
          </a:ln>
          <a:effectLst>
            <a:outerShdw blurRad="40005" dist="22987" dir="5400000" algn="ctr" rotWithShape="0">
              <a:srgbClr val="000000">
                <a:alpha val="35000"/>
              </a:srgbClr>
            </a:outerShdw>
          </a:effectLst>
        </p:spPr>
        <p:txBody>
          <a:bodyPr wrap="none" anchor="ctr"/>
          <a:lstStyle/>
          <a:p>
            <a:endParaRPr lang="en-US">
              <a:solidFill>
                <a:srgbClr val="3C4B5E"/>
              </a:solidFill>
            </a:endParaRPr>
          </a:p>
        </p:txBody>
      </p:sp>
      <p:sp>
        <p:nvSpPr>
          <p:cNvPr id="12" name="AutoShape 11"/>
          <p:cNvSpPr>
            <a:spLocks noChangeArrowheads="1"/>
          </p:cNvSpPr>
          <p:nvPr/>
        </p:nvSpPr>
        <p:spPr bwMode="auto">
          <a:xfrm>
            <a:off x="1913697" y="4979583"/>
            <a:ext cx="2712929" cy="217095"/>
          </a:xfrm>
          <a:prstGeom prst="roundRect">
            <a:avLst>
              <a:gd name="adj" fmla="val 579"/>
            </a:avLst>
          </a:prstGeom>
          <a:solidFill>
            <a:srgbClr val="FFFF00">
              <a:alpha val="50000"/>
            </a:srgbClr>
          </a:solidFill>
          <a:ln w="9525" cap="flat">
            <a:solidFill>
              <a:srgbClr val="000000"/>
            </a:solidFill>
            <a:round/>
            <a:headEnd/>
            <a:tailEnd/>
          </a:ln>
          <a:effectLst>
            <a:outerShdw blurRad="40005" dist="22987" dir="5400000" algn="ctr" rotWithShape="0">
              <a:srgbClr val="000000">
                <a:alpha val="35000"/>
              </a:srgbClr>
            </a:outerShdw>
          </a:effectLst>
        </p:spPr>
        <p:txBody>
          <a:bodyPr wrap="none" anchor="ctr"/>
          <a:lstStyle/>
          <a:p>
            <a:endParaRPr lang="en-US">
              <a:solidFill>
                <a:srgbClr val="3C4B5E"/>
              </a:solidFill>
            </a:endParaRPr>
          </a:p>
        </p:txBody>
      </p:sp>
      <p:sp>
        <p:nvSpPr>
          <p:cNvPr id="13" name="AutoShape 12"/>
          <p:cNvSpPr>
            <a:spLocks noChangeArrowheads="1"/>
          </p:cNvSpPr>
          <p:nvPr/>
        </p:nvSpPr>
        <p:spPr bwMode="auto">
          <a:xfrm>
            <a:off x="1913698" y="5196678"/>
            <a:ext cx="1595949" cy="220524"/>
          </a:xfrm>
          <a:prstGeom prst="roundRect">
            <a:avLst>
              <a:gd name="adj" fmla="val 579"/>
            </a:avLst>
          </a:prstGeom>
          <a:solidFill>
            <a:srgbClr val="FFFF00">
              <a:alpha val="50000"/>
            </a:srgbClr>
          </a:solidFill>
          <a:ln w="9525" cap="flat">
            <a:solidFill>
              <a:srgbClr val="000000"/>
            </a:solidFill>
            <a:round/>
            <a:headEnd/>
            <a:tailEnd/>
          </a:ln>
          <a:effectLst>
            <a:outerShdw blurRad="40005" dist="22987" dir="5400000" algn="ctr" rotWithShape="0">
              <a:srgbClr val="000000">
                <a:alpha val="35000"/>
              </a:srgbClr>
            </a:outerShdw>
          </a:effectLst>
        </p:spPr>
        <p:txBody>
          <a:bodyPr wrap="none" anchor="ctr"/>
          <a:lstStyle/>
          <a:p>
            <a:endParaRPr lang="en-US">
              <a:solidFill>
                <a:srgbClr val="3C4B5E"/>
              </a:solidFill>
            </a:endParaRPr>
          </a:p>
        </p:txBody>
      </p:sp>
      <p:sp>
        <p:nvSpPr>
          <p:cNvPr id="14" name="AutoShape 13"/>
          <p:cNvSpPr>
            <a:spLocks noChangeArrowheads="1"/>
          </p:cNvSpPr>
          <p:nvPr/>
        </p:nvSpPr>
        <p:spPr bwMode="auto">
          <a:xfrm>
            <a:off x="1913699" y="5431628"/>
            <a:ext cx="2495214" cy="215878"/>
          </a:xfrm>
          <a:prstGeom prst="roundRect">
            <a:avLst>
              <a:gd name="adj" fmla="val 579"/>
            </a:avLst>
          </a:prstGeom>
          <a:solidFill>
            <a:srgbClr val="FFFF00">
              <a:alpha val="50000"/>
            </a:srgbClr>
          </a:solidFill>
          <a:ln w="9525" cap="flat">
            <a:solidFill>
              <a:srgbClr val="000000"/>
            </a:solidFill>
            <a:round/>
            <a:headEnd/>
            <a:tailEnd/>
          </a:ln>
          <a:effectLst>
            <a:outerShdw blurRad="40005" dist="22987" dir="5400000" algn="ctr" rotWithShape="0">
              <a:srgbClr val="000000">
                <a:alpha val="35000"/>
              </a:srgbClr>
            </a:outerShdw>
          </a:effectLst>
        </p:spPr>
        <p:txBody>
          <a:bodyPr wrap="none" anchor="ctr"/>
          <a:lstStyle/>
          <a:p>
            <a:endParaRPr lang="en-US">
              <a:solidFill>
                <a:srgbClr val="3C4B5E"/>
              </a:solidFill>
            </a:endParaRPr>
          </a:p>
        </p:txBody>
      </p:sp>
      <p:sp>
        <p:nvSpPr>
          <p:cNvPr id="15" name="AutoShape 14"/>
          <p:cNvSpPr>
            <a:spLocks noChangeArrowheads="1"/>
          </p:cNvSpPr>
          <p:nvPr/>
        </p:nvSpPr>
        <p:spPr bwMode="auto">
          <a:xfrm>
            <a:off x="1913699" y="5647506"/>
            <a:ext cx="531508" cy="232959"/>
          </a:xfrm>
          <a:prstGeom prst="roundRect">
            <a:avLst>
              <a:gd name="adj" fmla="val 579"/>
            </a:avLst>
          </a:prstGeom>
          <a:solidFill>
            <a:srgbClr val="FFFF00">
              <a:alpha val="50000"/>
            </a:srgbClr>
          </a:solidFill>
          <a:ln w="9525" cap="flat">
            <a:solidFill>
              <a:srgbClr val="000000"/>
            </a:solidFill>
            <a:round/>
            <a:headEnd/>
            <a:tailEnd/>
          </a:ln>
          <a:effectLst>
            <a:outerShdw blurRad="40005" dist="22987" dir="5400000" algn="ctr" rotWithShape="0">
              <a:srgbClr val="000000">
                <a:alpha val="35000"/>
              </a:srgbClr>
            </a:outerShdw>
          </a:effectLst>
        </p:spPr>
        <p:txBody>
          <a:bodyPr wrap="none" anchor="ctr"/>
          <a:lstStyle/>
          <a:p>
            <a:endParaRPr lang="en-US">
              <a:solidFill>
                <a:srgbClr val="3C4B5E"/>
              </a:solidFill>
            </a:endParaRP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283B9EA5-CE9A-4950-A80C-5ADF06B45BB8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16" name="Text Box 2"/>
          <p:cNvSpPr txBox="1">
            <a:spLocks noChangeArrowheads="1"/>
          </p:cNvSpPr>
          <p:nvPr/>
        </p:nvSpPr>
        <p:spPr bwMode="auto">
          <a:xfrm>
            <a:off x="632857" y="3966327"/>
            <a:ext cx="7063540" cy="2052383"/>
          </a:xfrm>
          <a:prstGeom prst="rect">
            <a:avLst/>
          </a:prstGeom>
          <a:noFill/>
          <a:ln w="9525" cap="flat">
            <a:noFill/>
            <a:prstDash val="dash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92124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SimSun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SimSun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SimSun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SimSun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SimSun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SimSun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SimSun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SimSun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SimSun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dirty="0" err="1" smtClean="0">
                <a:solidFill>
                  <a:srgbClr val="3C4B5E"/>
                </a:solidFill>
                <a:latin typeface="Courier New" charset="0"/>
              </a:rPr>
              <a:t>bufptr</a:t>
            </a:r>
            <a:r>
              <a:rPr lang="en-US" dirty="0" smtClean="0">
                <a:solidFill>
                  <a:srgbClr val="3C4B5E"/>
                </a:solidFill>
                <a:latin typeface="Courier New" charset="0"/>
              </a:rPr>
              <a:t>: variable holding a pointer to the frame buffer</a:t>
            </a:r>
          </a:p>
          <a:p>
            <a:pPr>
              <a:lnSpc>
                <a:spcPct val="83000"/>
              </a:lnSpc>
            </a:pPr>
            <a:endParaRPr lang="en-US" dirty="0">
              <a:solidFill>
                <a:srgbClr val="3C4B5E"/>
              </a:solidFill>
              <a:latin typeface="Courier New" charset="0"/>
            </a:endParaRPr>
          </a:p>
          <a:p>
            <a:pPr>
              <a:lnSpc>
                <a:spcPct val="83000"/>
              </a:lnSpc>
            </a:pPr>
            <a:r>
              <a:rPr lang="en-US" dirty="0" err="1" smtClean="0">
                <a:solidFill>
                  <a:srgbClr val="3C4B5E"/>
                </a:solidFill>
                <a:latin typeface="Courier New" charset="0"/>
              </a:rPr>
              <a:t>putchar</a:t>
            </a:r>
            <a:r>
              <a:rPr lang="en-US" dirty="0" smtClean="0">
                <a:solidFill>
                  <a:srgbClr val="3C4B5E"/>
                </a:solidFill>
                <a:latin typeface="Courier New" charset="0"/>
              </a:rPr>
              <a:t>: </a:t>
            </a:r>
            <a:r>
              <a:rPr lang="en-US" dirty="0" err="1" smtClean="0">
                <a:solidFill>
                  <a:srgbClr val="3C4B5E"/>
                </a:solidFill>
                <a:latin typeface="Courier New" charset="0"/>
              </a:rPr>
              <a:t>mov</a:t>
            </a:r>
            <a:r>
              <a:rPr lang="en-US" dirty="0" smtClean="0">
                <a:solidFill>
                  <a:srgbClr val="3C4B5E"/>
                </a:solidFill>
                <a:latin typeface="Courier New" charset="0"/>
              </a:rPr>
              <a:t> </a:t>
            </a:r>
            <a:r>
              <a:rPr lang="en-US" dirty="0" err="1" smtClean="0">
                <a:solidFill>
                  <a:srgbClr val="3C4B5E"/>
                </a:solidFill>
                <a:latin typeface="Courier New" charset="0"/>
              </a:rPr>
              <a:t>eax</a:t>
            </a:r>
            <a:r>
              <a:rPr lang="en-US" dirty="0" smtClean="0">
                <a:solidFill>
                  <a:srgbClr val="3C4B5E"/>
                </a:solidFill>
                <a:latin typeface="Courier New" charset="0"/>
              </a:rPr>
              <a:t>, word [</a:t>
            </a:r>
            <a:r>
              <a:rPr lang="en-US" dirty="0" err="1" smtClean="0">
                <a:solidFill>
                  <a:srgbClr val="3C4B5E"/>
                </a:solidFill>
                <a:latin typeface="Courier New" charset="0"/>
              </a:rPr>
              <a:t>esp</a:t>
            </a:r>
            <a:r>
              <a:rPr lang="en-US" dirty="0" smtClean="0">
                <a:solidFill>
                  <a:srgbClr val="3C4B5E"/>
                </a:solidFill>
                <a:latin typeface="Courier New" charset="0"/>
              </a:rPr>
              <a:t>+ 4]</a:t>
            </a:r>
            <a:r>
              <a:rPr lang="en-US" dirty="0">
                <a:solidFill>
                  <a:srgbClr val="3C4B5E"/>
                </a:solidFill>
                <a:latin typeface="Courier New" charset="0"/>
              </a:rPr>
              <a:t/>
            </a:r>
            <a:br>
              <a:rPr lang="en-US" dirty="0">
                <a:solidFill>
                  <a:srgbClr val="3C4B5E"/>
                </a:solidFill>
                <a:latin typeface="Courier New" charset="0"/>
              </a:rPr>
            </a:br>
            <a:r>
              <a:rPr lang="en-US" dirty="0">
                <a:solidFill>
                  <a:srgbClr val="3C4B5E"/>
                </a:solidFill>
                <a:latin typeface="Courier New" charset="0"/>
              </a:rPr>
              <a:t>         </a:t>
            </a:r>
            <a:r>
              <a:rPr lang="en-US" dirty="0" err="1" smtClean="0">
                <a:solidFill>
                  <a:srgbClr val="3C4B5E"/>
                </a:solidFill>
                <a:latin typeface="Courier New" charset="0"/>
              </a:rPr>
              <a:t>mov</a:t>
            </a:r>
            <a:r>
              <a:rPr lang="en-US" dirty="0" smtClean="0">
                <a:solidFill>
                  <a:srgbClr val="3C4B5E"/>
                </a:solidFill>
                <a:latin typeface="Courier New" charset="0"/>
              </a:rPr>
              <a:t> </a:t>
            </a:r>
            <a:r>
              <a:rPr lang="en-US" dirty="0" err="1" smtClean="0">
                <a:solidFill>
                  <a:srgbClr val="3C4B5E"/>
                </a:solidFill>
                <a:latin typeface="Courier New" charset="0"/>
              </a:rPr>
              <a:t>ebx</a:t>
            </a:r>
            <a:r>
              <a:rPr lang="en-US" dirty="0" smtClean="0">
                <a:solidFill>
                  <a:srgbClr val="3C4B5E"/>
                </a:solidFill>
                <a:latin typeface="Courier New" charset="0"/>
              </a:rPr>
              <a:t>, </a:t>
            </a:r>
            <a:r>
              <a:rPr lang="en-US" dirty="0" err="1" smtClean="0">
                <a:solidFill>
                  <a:srgbClr val="3C4B5E"/>
                </a:solidFill>
                <a:latin typeface="Courier New" charset="0"/>
              </a:rPr>
              <a:t>dword</a:t>
            </a:r>
            <a:r>
              <a:rPr lang="en-US" dirty="0" smtClean="0">
                <a:solidFill>
                  <a:srgbClr val="3C4B5E"/>
                </a:solidFill>
                <a:latin typeface="Courier New" charset="0"/>
              </a:rPr>
              <a:t> [</a:t>
            </a:r>
            <a:r>
              <a:rPr lang="en-US" dirty="0" err="1" smtClean="0">
                <a:solidFill>
                  <a:srgbClr val="3C4B5E"/>
                </a:solidFill>
                <a:latin typeface="Courier New" charset="0"/>
              </a:rPr>
              <a:t>bufptr</a:t>
            </a:r>
            <a:r>
              <a:rPr lang="en-US" dirty="0">
                <a:solidFill>
                  <a:srgbClr val="3C4B5E"/>
                </a:solidFill>
                <a:latin typeface="Courier New" charset="0"/>
              </a:rPr>
              <a:t>]</a:t>
            </a:r>
            <a:br>
              <a:rPr lang="en-US" dirty="0">
                <a:solidFill>
                  <a:srgbClr val="3C4B5E"/>
                </a:solidFill>
                <a:latin typeface="Courier New" charset="0"/>
              </a:rPr>
            </a:br>
            <a:r>
              <a:rPr lang="en-US" dirty="0">
                <a:solidFill>
                  <a:srgbClr val="3C4B5E"/>
                </a:solidFill>
                <a:latin typeface="Courier New" charset="0"/>
              </a:rPr>
              <a:t>         </a:t>
            </a:r>
            <a:r>
              <a:rPr lang="en-US" dirty="0" err="1" smtClean="0">
                <a:solidFill>
                  <a:srgbClr val="3C4B5E"/>
                </a:solidFill>
                <a:latin typeface="Courier New" charset="0"/>
              </a:rPr>
              <a:t>mov</a:t>
            </a:r>
            <a:r>
              <a:rPr lang="en-US" dirty="0" smtClean="0">
                <a:solidFill>
                  <a:srgbClr val="3C4B5E"/>
                </a:solidFill>
                <a:latin typeface="Courier New" charset="0"/>
              </a:rPr>
              <a:t> [</a:t>
            </a:r>
            <a:r>
              <a:rPr lang="en-US" dirty="0" err="1" smtClean="0">
                <a:solidFill>
                  <a:srgbClr val="3C4B5E"/>
                </a:solidFill>
                <a:latin typeface="Courier New" charset="0"/>
              </a:rPr>
              <a:t>ebx</a:t>
            </a:r>
            <a:r>
              <a:rPr lang="en-US" dirty="0" smtClean="0">
                <a:solidFill>
                  <a:srgbClr val="3C4B5E"/>
                </a:solidFill>
                <a:latin typeface="Courier New" charset="0"/>
              </a:rPr>
              <a:t>], word </a:t>
            </a:r>
            <a:r>
              <a:rPr lang="en-US" dirty="0" err="1" smtClean="0">
                <a:solidFill>
                  <a:srgbClr val="3C4B5E"/>
                </a:solidFill>
                <a:latin typeface="Courier New" charset="0"/>
              </a:rPr>
              <a:t>eax</a:t>
            </a:r>
            <a:r>
              <a:rPr lang="en-US" dirty="0">
                <a:solidFill>
                  <a:srgbClr val="3C4B5E"/>
                </a:solidFill>
                <a:latin typeface="Courier New" charset="0"/>
              </a:rPr>
              <a:t/>
            </a:r>
            <a:br>
              <a:rPr lang="en-US" dirty="0">
                <a:solidFill>
                  <a:srgbClr val="3C4B5E"/>
                </a:solidFill>
                <a:latin typeface="Courier New" charset="0"/>
              </a:rPr>
            </a:br>
            <a:r>
              <a:rPr lang="en-US" dirty="0">
                <a:solidFill>
                  <a:srgbClr val="3C4B5E"/>
                </a:solidFill>
                <a:latin typeface="Courier New" charset="0"/>
              </a:rPr>
              <a:t>         </a:t>
            </a:r>
            <a:r>
              <a:rPr lang="en-US" dirty="0" smtClean="0">
                <a:solidFill>
                  <a:srgbClr val="3C4B5E"/>
                </a:solidFill>
                <a:latin typeface="Courier New" charset="0"/>
              </a:rPr>
              <a:t>add </a:t>
            </a:r>
            <a:r>
              <a:rPr lang="en-US" dirty="0" err="1" smtClean="0">
                <a:solidFill>
                  <a:srgbClr val="3C4B5E"/>
                </a:solidFill>
                <a:latin typeface="Courier New" charset="0"/>
              </a:rPr>
              <a:t>ebx</a:t>
            </a:r>
            <a:r>
              <a:rPr lang="en-US" dirty="0" smtClean="0">
                <a:solidFill>
                  <a:srgbClr val="3C4B5E"/>
                </a:solidFill>
                <a:latin typeface="Courier New" charset="0"/>
              </a:rPr>
              <a:t>, 1</a:t>
            </a:r>
            <a:r>
              <a:rPr lang="en-US" dirty="0">
                <a:solidFill>
                  <a:srgbClr val="3C4B5E"/>
                </a:solidFill>
                <a:latin typeface="Courier New" charset="0"/>
              </a:rPr>
              <a:t/>
            </a:r>
            <a:br>
              <a:rPr lang="en-US" dirty="0">
                <a:solidFill>
                  <a:srgbClr val="3C4B5E"/>
                </a:solidFill>
                <a:latin typeface="Courier New" charset="0"/>
              </a:rPr>
            </a:br>
            <a:r>
              <a:rPr lang="en-US" dirty="0">
                <a:solidFill>
                  <a:srgbClr val="3C4B5E"/>
                </a:solidFill>
                <a:latin typeface="Courier New" charset="0"/>
              </a:rPr>
              <a:t>         </a:t>
            </a:r>
            <a:r>
              <a:rPr lang="en-US" dirty="0" err="1" smtClean="0">
                <a:solidFill>
                  <a:srgbClr val="3C4B5E"/>
                </a:solidFill>
                <a:latin typeface="Courier New" charset="0"/>
              </a:rPr>
              <a:t>mov</a:t>
            </a:r>
            <a:r>
              <a:rPr lang="en-US" dirty="0" smtClean="0">
                <a:solidFill>
                  <a:srgbClr val="3C4B5E"/>
                </a:solidFill>
                <a:latin typeface="Courier New" charset="0"/>
              </a:rPr>
              <a:t> [</a:t>
            </a:r>
            <a:r>
              <a:rPr lang="en-US" dirty="0" err="1" smtClean="0">
                <a:solidFill>
                  <a:srgbClr val="3C4B5E"/>
                </a:solidFill>
                <a:latin typeface="Courier New" charset="0"/>
              </a:rPr>
              <a:t>bufptr</a:t>
            </a:r>
            <a:r>
              <a:rPr lang="en-US" dirty="0" smtClean="0">
                <a:solidFill>
                  <a:srgbClr val="3C4B5E"/>
                </a:solidFill>
                <a:latin typeface="Courier New" charset="0"/>
              </a:rPr>
              <a:t>], </a:t>
            </a:r>
            <a:r>
              <a:rPr lang="en-US" dirty="0" err="1" smtClean="0">
                <a:solidFill>
                  <a:srgbClr val="3C4B5E"/>
                </a:solidFill>
                <a:latin typeface="Courier New" charset="0"/>
              </a:rPr>
              <a:t>ebx</a:t>
            </a:r>
            <a:r>
              <a:rPr lang="en-US" dirty="0">
                <a:solidFill>
                  <a:srgbClr val="3C4B5E"/>
                </a:solidFill>
                <a:latin typeface="Courier New" charset="0"/>
              </a:rPr>
              <a:t/>
            </a:r>
            <a:br>
              <a:rPr lang="en-US" dirty="0">
                <a:solidFill>
                  <a:srgbClr val="3C4B5E"/>
                </a:solidFill>
                <a:latin typeface="Courier New" charset="0"/>
              </a:rPr>
            </a:br>
            <a:r>
              <a:rPr lang="en-US" dirty="0">
                <a:solidFill>
                  <a:srgbClr val="3C4B5E"/>
                </a:solidFill>
                <a:latin typeface="Courier New" charset="0"/>
              </a:rPr>
              <a:t>         </a:t>
            </a:r>
            <a:r>
              <a:rPr lang="en-US" dirty="0" smtClean="0">
                <a:solidFill>
                  <a:srgbClr val="3C4B5E"/>
                </a:solidFill>
                <a:latin typeface="Courier New" charset="0"/>
              </a:rPr>
              <a:t>ret</a:t>
            </a:r>
          </a:p>
          <a:p>
            <a:pPr>
              <a:lnSpc>
                <a:spcPct val="83000"/>
              </a:lnSpc>
            </a:pPr>
            <a:endParaRPr lang="en-US" dirty="0" smtClean="0">
              <a:solidFill>
                <a:srgbClr val="3C4B5E"/>
              </a:solidFill>
              <a:latin typeface="Courier New" charset="0"/>
            </a:endParaRPr>
          </a:p>
          <a:p>
            <a:pPr>
              <a:lnSpc>
                <a:spcPct val="83000"/>
              </a:lnSpc>
            </a:pPr>
            <a:endParaRPr lang="en-US" dirty="0" smtClean="0">
              <a:solidFill>
                <a:srgbClr val="3C4B5E"/>
              </a:solidFill>
              <a:latin typeface="Courier New" charset="0"/>
            </a:endParaRPr>
          </a:p>
          <a:p>
            <a:pPr>
              <a:lnSpc>
                <a:spcPct val="83000"/>
              </a:lnSpc>
            </a:pPr>
            <a:endParaRPr lang="en-US" dirty="0">
              <a:solidFill>
                <a:srgbClr val="3C4B5E"/>
              </a:solidFill>
              <a:latin typeface="Courier New" charset="0"/>
            </a:endParaRPr>
          </a:p>
          <a:p>
            <a:pPr>
              <a:lnSpc>
                <a:spcPct val="83000"/>
              </a:lnSpc>
            </a:pPr>
            <a:endParaRPr lang="en-US" dirty="0">
              <a:solidFill>
                <a:srgbClr val="3C4B5E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437269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xit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4" dur="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xit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xit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0" grpId="2" animBg="1"/>
      <p:bldP spid="10" grpId="3" animBg="1"/>
      <p:bldP spid="11" grpId="0" animBg="1"/>
      <p:bldP spid="11" grpId="1" animBg="1"/>
      <p:bldP spid="11" grpId="2" animBg="1"/>
      <p:bldP spid="11" grpId="3" animBg="1"/>
      <p:bldP spid="12" grpId="0" animBg="1"/>
      <p:bldP spid="12" grpId="1" animBg="1"/>
      <p:bldP spid="12" grpId="2" animBg="1"/>
      <p:bldP spid="12" grpId="3" animBg="1"/>
      <p:bldP spid="13" grpId="0" animBg="1"/>
      <p:bldP spid="13" grpId="1" animBg="1"/>
      <p:bldP spid="13" grpId="2" animBg="1"/>
      <p:bldP spid="13" grpId="3" animBg="1"/>
      <p:bldP spid="14" grpId="0" animBg="1"/>
      <p:bldP spid="14" grpId="1" animBg="1"/>
      <p:bldP spid="14" grpId="2" animBg="1"/>
      <p:bldP spid="14" grpId="3" animBg="1"/>
      <p:bldP spid="15" grpId="0" animBg="1"/>
      <p:bldP spid="15" grpId="1" animBg="1"/>
      <p:bldP spid="15" grpId="2" animBg="1"/>
      <p:bldP spid="15" grpId="3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274638"/>
            <a:ext cx="8403771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Using </a:t>
            </a:r>
            <a:r>
              <a:rPr lang="en-US" i="1" dirty="0" err="1" smtClean="0"/>
              <a:t>getkey</a:t>
            </a:r>
            <a:r>
              <a:rPr lang="en-US" i="1" dirty="0" smtClean="0"/>
              <a:t>() </a:t>
            </a:r>
            <a:r>
              <a:rPr lang="en-US" dirty="0" smtClean="0"/>
              <a:t>and </a:t>
            </a:r>
            <a:r>
              <a:rPr lang="en-US" i="1" dirty="0" err="1" smtClean="0"/>
              <a:t>putchar</a:t>
            </a:r>
            <a:r>
              <a:rPr lang="en-US" i="1" dirty="0" smtClean="0"/>
              <a:t>()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6952"/>
            <a:ext cx="8229600" cy="1295400"/>
          </a:xfrm>
        </p:spPr>
        <p:txBody>
          <a:bodyPr>
            <a:normAutofit/>
          </a:bodyPr>
          <a:lstStyle/>
          <a:p>
            <a:r>
              <a:rPr lang="en-US" dirty="0" smtClean="0"/>
              <a:t>We can now rewrite Sample Program 2 using our simple OS</a:t>
            </a:r>
          </a:p>
        </p:txBody>
      </p:sp>
      <p:sp>
        <p:nvSpPr>
          <p:cNvPr id="35" name="AutoShape 15"/>
          <p:cNvSpPr>
            <a:spLocks noChangeArrowheads="1"/>
          </p:cNvSpPr>
          <p:nvPr/>
        </p:nvSpPr>
        <p:spPr bwMode="auto">
          <a:xfrm>
            <a:off x="6334002" y="3991560"/>
            <a:ext cx="1622451" cy="238657"/>
          </a:xfrm>
          <a:prstGeom prst="roundRect">
            <a:avLst>
              <a:gd name="adj" fmla="val 579"/>
            </a:avLst>
          </a:prstGeom>
          <a:solidFill>
            <a:srgbClr val="FFFF00">
              <a:alpha val="50000"/>
            </a:srgbClr>
          </a:solidFill>
          <a:ln w="9525" cap="flat">
            <a:solidFill>
              <a:srgbClr val="000000"/>
            </a:solidFill>
            <a:round/>
            <a:headEnd/>
            <a:tailEnd/>
          </a:ln>
          <a:effectLst>
            <a:outerShdw blurRad="40005" dist="22987" dir="5400000" algn="ctr" rotWithShape="0">
              <a:srgbClr val="000000">
                <a:alpha val="35000"/>
              </a:srgbClr>
            </a:outerShdw>
          </a:effectLst>
        </p:spPr>
        <p:txBody>
          <a:bodyPr wrap="none" anchor="ctr"/>
          <a:lstStyle/>
          <a:p>
            <a:endParaRPr lang="en-US">
              <a:solidFill>
                <a:srgbClr val="3C4B5E"/>
              </a:solidFill>
            </a:endParaRPr>
          </a:p>
        </p:txBody>
      </p:sp>
      <p:sp>
        <p:nvSpPr>
          <p:cNvPr id="36" name="AutoShape 16"/>
          <p:cNvSpPr>
            <a:spLocks noChangeArrowheads="1"/>
          </p:cNvSpPr>
          <p:nvPr/>
        </p:nvSpPr>
        <p:spPr bwMode="auto">
          <a:xfrm>
            <a:off x="6334002" y="4436587"/>
            <a:ext cx="1741486" cy="252091"/>
          </a:xfrm>
          <a:prstGeom prst="roundRect">
            <a:avLst>
              <a:gd name="adj" fmla="val 579"/>
            </a:avLst>
          </a:prstGeom>
          <a:solidFill>
            <a:srgbClr val="FFFF00">
              <a:alpha val="50000"/>
            </a:srgbClr>
          </a:solidFill>
          <a:ln w="9525" cap="flat">
            <a:solidFill>
              <a:srgbClr val="000000"/>
            </a:solidFill>
            <a:round/>
            <a:headEnd/>
            <a:tailEnd/>
          </a:ln>
          <a:effectLst>
            <a:outerShdw blurRad="40005" dist="22987" dir="5400000" algn="ctr" rotWithShape="0">
              <a:srgbClr val="000000">
                <a:alpha val="35000"/>
              </a:srgbClr>
            </a:outerShdw>
          </a:effectLst>
        </p:spPr>
        <p:txBody>
          <a:bodyPr wrap="none" anchor="ctr"/>
          <a:lstStyle/>
          <a:p>
            <a:endParaRPr lang="en-US">
              <a:solidFill>
                <a:srgbClr val="3C4B5E"/>
              </a:solidFill>
            </a:endParaRPr>
          </a:p>
        </p:txBody>
      </p:sp>
      <p:sp>
        <p:nvSpPr>
          <p:cNvPr id="37" name="AutoShape 17"/>
          <p:cNvSpPr>
            <a:spLocks noChangeArrowheads="1"/>
          </p:cNvSpPr>
          <p:nvPr/>
        </p:nvSpPr>
        <p:spPr bwMode="auto">
          <a:xfrm>
            <a:off x="6334002" y="4218045"/>
            <a:ext cx="1143096" cy="223308"/>
          </a:xfrm>
          <a:prstGeom prst="roundRect">
            <a:avLst>
              <a:gd name="adj" fmla="val 579"/>
            </a:avLst>
          </a:prstGeom>
          <a:solidFill>
            <a:srgbClr val="FFFF00">
              <a:alpha val="50000"/>
            </a:srgbClr>
          </a:solidFill>
          <a:ln w="9525" cap="flat">
            <a:solidFill>
              <a:srgbClr val="000000"/>
            </a:solidFill>
            <a:round/>
            <a:headEnd/>
            <a:tailEnd/>
          </a:ln>
          <a:effectLst>
            <a:outerShdw blurRad="40005" dist="22987" dir="5400000" algn="ctr" rotWithShape="0">
              <a:srgbClr val="000000">
                <a:alpha val="35000"/>
              </a:srgbClr>
            </a:outerShdw>
          </a:effectLst>
        </p:spPr>
        <p:txBody>
          <a:bodyPr wrap="none" anchor="ctr"/>
          <a:lstStyle/>
          <a:p>
            <a:endParaRPr lang="en-US">
              <a:solidFill>
                <a:srgbClr val="3C4B5E"/>
              </a:solidFill>
            </a:endParaRPr>
          </a:p>
        </p:txBody>
      </p:sp>
      <p:sp>
        <p:nvSpPr>
          <p:cNvPr id="38" name="AutoShape 18"/>
          <p:cNvSpPr>
            <a:spLocks noChangeArrowheads="1"/>
          </p:cNvSpPr>
          <p:nvPr/>
        </p:nvSpPr>
        <p:spPr bwMode="auto">
          <a:xfrm>
            <a:off x="6334002" y="4682570"/>
            <a:ext cx="1143096" cy="213194"/>
          </a:xfrm>
          <a:prstGeom prst="roundRect">
            <a:avLst>
              <a:gd name="adj" fmla="val 579"/>
            </a:avLst>
          </a:prstGeom>
          <a:solidFill>
            <a:srgbClr val="FFFF00">
              <a:alpha val="50000"/>
            </a:srgbClr>
          </a:solidFill>
          <a:ln w="9525" cap="flat">
            <a:solidFill>
              <a:srgbClr val="000000"/>
            </a:solidFill>
            <a:round/>
            <a:headEnd/>
            <a:tailEnd/>
          </a:ln>
          <a:effectLst>
            <a:outerShdw blurRad="40005" dist="22987" dir="5400000" algn="ctr" rotWithShape="0">
              <a:srgbClr val="000000">
                <a:alpha val="35000"/>
              </a:srgbClr>
            </a:outerShdw>
          </a:effectLst>
        </p:spPr>
        <p:txBody>
          <a:bodyPr wrap="none" anchor="ctr"/>
          <a:lstStyle/>
          <a:p>
            <a:endParaRPr lang="en-US">
              <a:solidFill>
                <a:srgbClr val="3C4B5E"/>
              </a:solidFill>
            </a:endParaRPr>
          </a:p>
        </p:txBody>
      </p:sp>
      <p:sp>
        <p:nvSpPr>
          <p:cNvPr id="39" name="AutoShape 19"/>
          <p:cNvSpPr>
            <a:spLocks noChangeArrowheads="1"/>
          </p:cNvSpPr>
          <p:nvPr/>
        </p:nvSpPr>
        <p:spPr bwMode="auto">
          <a:xfrm>
            <a:off x="6334002" y="4895764"/>
            <a:ext cx="1327869" cy="253124"/>
          </a:xfrm>
          <a:prstGeom prst="roundRect">
            <a:avLst>
              <a:gd name="adj" fmla="val 579"/>
            </a:avLst>
          </a:prstGeom>
          <a:solidFill>
            <a:srgbClr val="FFFF00">
              <a:alpha val="50000"/>
            </a:srgbClr>
          </a:solidFill>
          <a:ln w="9525" cap="flat">
            <a:solidFill>
              <a:srgbClr val="000000"/>
            </a:solidFill>
            <a:round/>
            <a:headEnd/>
            <a:tailEnd/>
          </a:ln>
          <a:effectLst>
            <a:outerShdw blurRad="40005" dist="22987" dir="5400000" algn="ctr" rotWithShape="0">
              <a:srgbClr val="000000">
                <a:alpha val="35000"/>
              </a:srgbClr>
            </a:outerShdw>
          </a:effectLst>
        </p:spPr>
        <p:txBody>
          <a:bodyPr wrap="none" anchor="ctr"/>
          <a:lstStyle/>
          <a:p>
            <a:endParaRPr lang="en-US">
              <a:solidFill>
                <a:srgbClr val="3C4B5E"/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4950489" y="3864179"/>
            <a:ext cx="3522948" cy="1318198"/>
          </a:xfrm>
          <a:prstGeom prst="rect">
            <a:avLst/>
          </a:prstGeom>
          <a:noFill/>
          <a:ln>
            <a:solidFill>
              <a:srgbClr val="3C4B5E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3C4B5E"/>
              </a:solidFill>
            </a:endParaRPr>
          </a:p>
        </p:txBody>
      </p:sp>
      <p:sp>
        <p:nvSpPr>
          <p:cNvPr id="41" name="Text Box 2"/>
          <p:cNvSpPr txBox="1">
            <a:spLocks noChangeArrowheads="1"/>
          </p:cNvSpPr>
          <p:nvPr/>
        </p:nvSpPr>
        <p:spPr bwMode="auto">
          <a:xfrm>
            <a:off x="4997654" y="3675151"/>
            <a:ext cx="3475783" cy="1611744"/>
          </a:xfrm>
          <a:prstGeom prst="rect">
            <a:avLst/>
          </a:prstGeom>
          <a:noFill/>
          <a:ln w="9525" cap="flat">
            <a:noFill/>
            <a:prstDash val="dash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92124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SimSun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SimSun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SimSun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SimSun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SimSun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SimSun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SimSun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SimSun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SimSun" charset="0"/>
              </a:defRPr>
            </a:lvl9pPr>
          </a:lstStyle>
          <a:p>
            <a:pPr>
              <a:lnSpc>
                <a:spcPct val="83000"/>
              </a:lnSpc>
            </a:pPr>
            <a:endParaRPr lang="en-US" dirty="0" smtClean="0">
              <a:solidFill>
                <a:srgbClr val="3C4B5E"/>
              </a:solidFill>
              <a:latin typeface="Courier New" charset="0"/>
            </a:endParaRPr>
          </a:p>
          <a:p>
            <a:pPr>
              <a:lnSpc>
                <a:spcPct val="83000"/>
              </a:lnSpc>
            </a:pPr>
            <a:r>
              <a:rPr lang="en-US" dirty="0" smtClean="0">
                <a:solidFill>
                  <a:srgbClr val="3C4B5E"/>
                </a:solidFill>
                <a:latin typeface="Courier New" charset="0"/>
              </a:rPr>
              <a:t>loop:    call </a:t>
            </a:r>
            <a:r>
              <a:rPr lang="en-US" dirty="0" err="1" smtClean="0">
                <a:solidFill>
                  <a:srgbClr val="3C4B5E"/>
                </a:solidFill>
                <a:latin typeface="Courier New" charset="0"/>
              </a:rPr>
              <a:t>getkey</a:t>
            </a:r>
            <a:r>
              <a:rPr lang="en-US" dirty="0">
                <a:solidFill>
                  <a:srgbClr val="3C4B5E"/>
                </a:solidFill>
                <a:latin typeface="Courier New" charset="0"/>
              </a:rPr>
              <a:t/>
            </a:r>
            <a:br>
              <a:rPr lang="en-US" dirty="0">
                <a:solidFill>
                  <a:srgbClr val="3C4B5E"/>
                </a:solidFill>
                <a:latin typeface="Courier New" charset="0"/>
              </a:rPr>
            </a:br>
            <a:r>
              <a:rPr lang="en-US" dirty="0">
                <a:solidFill>
                  <a:srgbClr val="3C4B5E"/>
                </a:solidFill>
                <a:latin typeface="Courier New" charset="0"/>
              </a:rPr>
              <a:t>      </a:t>
            </a:r>
            <a:r>
              <a:rPr lang="en-US" dirty="0" smtClean="0">
                <a:solidFill>
                  <a:srgbClr val="3C4B5E"/>
                </a:solidFill>
                <a:latin typeface="Courier New" charset="0"/>
              </a:rPr>
              <a:t>   push </a:t>
            </a:r>
            <a:r>
              <a:rPr lang="en-US" dirty="0" err="1" smtClean="0">
                <a:solidFill>
                  <a:srgbClr val="3C4B5E"/>
                </a:solidFill>
                <a:latin typeface="Courier New" charset="0"/>
              </a:rPr>
              <a:t>eax</a:t>
            </a:r>
            <a:r>
              <a:rPr lang="en-US" dirty="0">
                <a:solidFill>
                  <a:srgbClr val="3C4B5E"/>
                </a:solidFill>
                <a:latin typeface="Courier New" charset="0"/>
              </a:rPr>
              <a:t/>
            </a:r>
            <a:br>
              <a:rPr lang="en-US" dirty="0">
                <a:solidFill>
                  <a:srgbClr val="3C4B5E"/>
                </a:solidFill>
                <a:latin typeface="Courier New" charset="0"/>
              </a:rPr>
            </a:br>
            <a:r>
              <a:rPr lang="en-US" dirty="0" smtClean="0">
                <a:solidFill>
                  <a:srgbClr val="3C4B5E"/>
                </a:solidFill>
                <a:latin typeface="Courier New" charset="0"/>
              </a:rPr>
              <a:t>         call </a:t>
            </a:r>
            <a:r>
              <a:rPr lang="en-US" dirty="0" err="1">
                <a:solidFill>
                  <a:srgbClr val="3C4B5E"/>
                </a:solidFill>
                <a:latin typeface="Courier New" charset="0"/>
              </a:rPr>
              <a:t>putchar</a:t>
            </a:r>
            <a:r>
              <a:rPr lang="en-US" dirty="0">
                <a:solidFill>
                  <a:srgbClr val="3C4B5E"/>
                </a:solidFill>
                <a:latin typeface="Courier New" charset="0"/>
              </a:rPr>
              <a:t/>
            </a:r>
            <a:br>
              <a:rPr lang="en-US" dirty="0">
                <a:solidFill>
                  <a:srgbClr val="3C4B5E"/>
                </a:solidFill>
                <a:latin typeface="Courier New" charset="0"/>
              </a:rPr>
            </a:br>
            <a:r>
              <a:rPr lang="en-US" dirty="0">
                <a:solidFill>
                  <a:srgbClr val="3C4B5E"/>
                </a:solidFill>
                <a:latin typeface="Courier New" charset="0"/>
              </a:rPr>
              <a:t>   </a:t>
            </a:r>
            <a:r>
              <a:rPr lang="en-US" dirty="0" smtClean="0">
                <a:solidFill>
                  <a:srgbClr val="3C4B5E"/>
                </a:solidFill>
                <a:latin typeface="Courier New" charset="0"/>
              </a:rPr>
              <a:t>      pop  </a:t>
            </a:r>
            <a:r>
              <a:rPr lang="en-US" dirty="0" err="1" smtClean="0">
                <a:solidFill>
                  <a:srgbClr val="3C4B5E"/>
                </a:solidFill>
                <a:latin typeface="Courier New" charset="0"/>
              </a:rPr>
              <a:t>eax</a:t>
            </a:r>
            <a:r>
              <a:rPr lang="en-US" dirty="0">
                <a:solidFill>
                  <a:srgbClr val="3C4B5E"/>
                </a:solidFill>
                <a:latin typeface="Courier New" charset="0"/>
              </a:rPr>
              <a:t/>
            </a:r>
            <a:br>
              <a:rPr lang="en-US" dirty="0">
                <a:solidFill>
                  <a:srgbClr val="3C4B5E"/>
                </a:solidFill>
                <a:latin typeface="Courier New" charset="0"/>
              </a:rPr>
            </a:br>
            <a:r>
              <a:rPr lang="en-US" dirty="0">
                <a:solidFill>
                  <a:srgbClr val="3C4B5E"/>
                </a:solidFill>
                <a:latin typeface="Courier New" charset="0"/>
              </a:rPr>
              <a:t>   </a:t>
            </a:r>
            <a:r>
              <a:rPr lang="en-US" dirty="0" smtClean="0">
                <a:solidFill>
                  <a:srgbClr val="3C4B5E"/>
                </a:solidFill>
                <a:latin typeface="Courier New" charset="0"/>
              </a:rPr>
              <a:t>      </a:t>
            </a:r>
            <a:r>
              <a:rPr lang="en-US" dirty="0" err="1" smtClean="0">
                <a:solidFill>
                  <a:srgbClr val="3C4B5E"/>
                </a:solidFill>
                <a:latin typeface="Courier New" charset="0"/>
              </a:rPr>
              <a:t>jmp</a:t>
            </a:r>
            <a:r>
              <a:rPr lang="en-US" dirty="0" smtClean="0">
                <a:solidFill>
                  <a:srgbClr val="3C4B5E"/>
                </a:solidFill>
                <a:latin typeface="Courier New" charset="0"/>
              </a:rPr>
              <a:t>  </a:t>
            </a:r>
            <a:r>
              <a:rPr lang="en-US" dirty="0">
                <a:solidFill>
                  <a:srgbClr val="3C4B5E"/>
                </a:solidFill>
                <a:latin typeface="Courier New" charset="0"/>
              </a:rPr>
              <a:t>loop</a:t>
            </a:r>
          </a:p>
          <a:p>
            <a:pPr>
              <a:lnSpc>
                <a:spcPct val="83000"/>
              </a:lnSpc>
            </a:pPr>
            <a:endParaRPr lang="en-US" dirty="0" smtClean="0">
              <a:solidFill>
                <a:srgbClr val="3C4B5E"/>
              </a:solidFill>
              <a:latin typeface="Courier New" charset="0"/>
            </a:endParaRPr>
          </a:p>
          <a:p>
            <a:pPr>
              <a:lnSpc>
                <a:spcPct val="83000"/>
              </a:lnSpc>
            </a:pPr>
            <a:endParaRPr lang="en-US" dirty="0">
              <a:solidFill>
                <a:srgbClr val="3C4B5E"/>
              </a:solidFill>
              <a:latin typeface="Courier New" charset="0"/>
            </a:endParaRPr>
          </a:p>
          <a:p>
            <a:pPr>
              <a:lnSpc>
                <a:spcPct val="83000"/>
              </a:lnSpc>
            </a:pPr>
            <a:endParaRPr lang="en-US" dirty="0">
              <a:solidFill>
                <a:srgbClr val="3C4B5E"/>
              </a:solidFill>
              <a:latin typeface="Courier New" charset="0"/>
            </a:endParaRP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283B9EA5-CE9A-4950-A80C-5ADF06B45BB8}" type="slidenum">
              <a:rPr lang="en-US" smtClean="0"/>
              <a:pPr/>
              <a:t>56</a:t>
            </a:fld>
            <a:endParaRPr lang="en-US" dirty="0"/>
          </a:p>
        </p:txBody>
      </p:sp>
      <p:sp>
        <p:nvSpPr>
          <p:cNvPr id="19" name="Text Box 2"/>
          <p:cNvSpPr txBox="1">
            <a:spLocks noChangeArrowheads="1"/>
          </p:cNvSpPr>
          <p:nvPr/>
        </p:nvSpPr>
        <p:spPr bwMode="auto">
          <a:xfrm>
            <a:off x="211573" y="3420823"/>
            <a:ext cx="4340967" cy="3199069"/>
          </a:xfrm>
          <a:prstGeom prst="rect">
            <a:avLst/>
          </a:prstGeom>
          <a:noFill/>
          <a:ln w="9525" cap="flat">
            <a:solidFill>
              <a:srgbClr val="3C4B5E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96408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SimSun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SimSun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SimSun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SimSun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SimSun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SimSun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SimSun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SimSun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SimSun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dirty="0" err="1">
                <a:solidFill>
                  <a:srgbClr val="3C4B5E"/>
                </a:solidFill>
                <a:latin typeface="Courier New" charset="0"/>
              </a:rPr>
              <a:t>framebuf</a:t>
            </a:r>
            <a:r>
              <a:rPr lang="en-US" dirty="0">
                <a:solidFill>
                  <a:srgbClr val="3C4B5E"/>
                </a:solidFill>
                <a:latin typeface="Courier New" charset="0"/>
              </a:rPr>
              <a:t> = 0xF000</a:t>
            </a:r>
          </a:p>
          <a:p>
            <a:pPr>
              <a:lnSpc>
                <a:spcPct val="83000"/>
              </a:lnSpc>
            </a:pPr>
            <a:r>
              <a:rPr lang="en-US" dirty="0">
                <a:solidFill>
                  <a:srgbClr val="3C4B5E"/>
                </a:solidFill>
                <a:latin typeface="Courier New" charset="0"/>
              </a:rPr>
              <a:t>status = 0xF800</a:t>
            </a:r>
          </a:p>
          <a:p>
            <a:pPr>
              <a:lnSpc>
                <a:spcPct val="83000"/>
              </a:lnSpc>
            </a:pPr>
            <a:r>
              <a:rPr lang="en-US" dirty="0" err="1">
                <a:solidFill>
                  <a:srgbClr val="3C4B5E"/>
                </a:solidFill>
                <a:latin typeface="Courier New" charset="0"/>
              </a:rPr>
              <a:t>keycode</a:t>
            </a:r>
            <a:r>
              <a:rPr lang="en-US" dirty="0">
                <a:solidFill>
                  <a:srgbClr val="3C4B5E"/>
                </a:solidFill>
                <a:latin typeface="Courier New" charset="0"/>
              </a:rPr>
              <a:t> = 0xF801</a:t>
            </a:r>
          </a:p>
          <a:p>
            <a:pPr>
              <a:lnSpc>
                <a:spcPct val="83000"/>
              </a:lnSpc>
            </a:pPr>
            <a:endParaRPr lang="en-US" dirty="0">
              <a:solidFill>
                <a:srgbClr val="3C4B5E"/>
              </a:solidFill>
              <a:latin typeface="Courier New" charset="0"/>
            </a:endParaRPr>
          </a:p>
          <a:p>
            <a:pPr>
              <a:lnSpc>
                <a:spcPct val="83000"/>
              </a:lnSpc>
            </a:pPr>
            <a:r>
              <a:rPr lang="en-US" dirty="0">
                <a:solidFill>
                  <a:srgbClr val="3C4B5E"/>
                </a:solidFill>
                <a:latin typeface="Courier New" charset="0"/>
              </a:rPr>
              <a:t>begin: </a:t>
            </a:r>
            <a:r>
              <a:rPr lang="en-US" dirty="0" err="1" smtClean="0">
                <a:solidFill>
                  <a:srgbClr val="3C4B5E"/>
                </a:solidFill>
                <a:latin typeface="Courier New" charset="0"/>
              </a:rPr>
              <a:t>mov</a:t>
            </a:r>
            <a:r>
              <a:rPr lang="en-US" dirty="0" smtClean="0">
                <a:solidFill>
                  <a:srgbClr val="3C4B5E"/>
                </a:solidFill>
                <a:latin typeface="Courier New" charset="0"/>
              </a:rPr>
              <a:t> </a:t>
            </a:r>
            <a:r>
              <a:rPr lang="en-US" dirty="0" err="1" smtClean="0">
                <a:solidFill>
                  <a:srgbClr val="3C4B5E"/>
                </a:solidFill>
                <a:latin typeface="Courier New" charset="0"/>
              </a:rPr>
              <a:t>eax</a:t>
            </a:r>
            <a:r>
              <a:rPr lang="en-US" dirty="0" smtClean="0">
                <a:solidFill>
                  <a:srgbClr val="3C4B5E"/>
                </a:solidFill>
                <a:latin typeface="Courier New" charset="0"/>
              </a:rPr>
              <a:t>, 0xF000</a:t>
            </a:r>
            <a:endParaRPr lang="en-US" dirty="0">
              <a:solidFill>
                <a:srgbClr val="3C4B5E"/>
              </a:solidFill>
              <a:latin typeface="Courier New" charset="0"/>
            </a:endParaRPr>
          </a:p>
          <a:p>
            <a:pPr>
              <a:lnSpc>
                <a:spcPct val="83000"/>
              </a:lnSpc>
            </a:pPr>
            <a:r>
              <a:rPr lang="en-US" dirty="0">
                <a:solidFill>
                  <a:srgbClr val="3C4B5E"/>
                </a:solidFill>
                <a:latin typeface="Courier New" charset="0"/>
              </a:rPr>
              <a:t>loop:  </a:t>
            </a:r>
            <a:r>
              <a:rPr lang="en-US" dirty="0" err="1" smtClean="0">
                <a:solidFill>
                  <a:srgbClr val="3C4B5E"/>
                </a:solidFill>
                <a:latin typeface="Courier New" charset="0"/>
              </a:rPr>
              <a:t>mov</a:t>
            </a:r>
            <a:r>
              <a:rPr lang="en-US" dirty="0" smtClean="0">
                <a:solidFill>
                  <a:srgbClr val="3C4B5E"/>
                </a:solidFill>
                <a:latin typeface="Courier New" charset="0"/>
              </a:rPr>
              <a:t> </a:t>
            </a:r>
            <a:r>
              <a:rPr lang="en-US" dirty="0" err="1" smtClean="0">
                <a:solidFill>
                  <a:srgbClr val="3C4B5E"/>
                </a:solidFill>
                <a:latin typeface="Courier New" charset="0"/>
              </a:rPr>
              <a:t>ebx</a:t>
            </a:r>
            <a:r>
              <a:rPr lang="en-US" dirty="0" smtClean="0">
                <a:solidFill>
                  <a:srgbClr val="3C4B5E"/>
                </a:solidFill>
                <a:latin typeface="Courier New" charset="0"/>
              </a:rPr>
              <a:t>, byte [0xF800</a:t>
            </a:r>
            <a:r>
              <a:rPr lang="en-US" dirty="0">
                <a:solidFill>
                  <a:srgbClr val="3C4B5E"/>
                </a:solidFill>
                <a:latin typeface="Courier New" charset="0"/>
              </a:rPr>
              <a:t>]</a:t>
            </a:r>
          </a:p>
          <a:p>
            <a:pPr>
              <a:lnSpc>
                <a:spcPct val="83000"/>
              </a:lnSpc>
            </a:pPr>
            <a:r>
              <a:rPr lang="en-US" dirty="0">
                <a:solidFill>
                  <a:srgbClr val="3C4B5E"/>
                </a:solidFill>
                <a:latin typeface="Courier New" charset="0"/>
              </a:rPr>
              <a:t>       </a:t>
            </a:r>
            <a:r>
              <a:rPr lang="en-US" dirty="0" err="1" smtClean="0">
                <a:solidFill>
                  <a:srgbClr val="3C4B5E"/>
                </a:solidFill>
                <a:latin typeface="Courier New" charset="0"/>
              </a:rPr>
              <a:t>cmp</a:t>
            </a:r>
            <a:r>
              <a:rPr lang="en-US" dirty="0" smtClean="0">
                <a:solidFill>
                  <a:srgbClr val="3C4B5E"/>
                </a:solidFill>
                <a:latin typeface="Courier New" charset="0"/>
              </a:rPr>
              <a:t> </a:t>
            </a:r>
            <a:r>
              <a:rPr lang="en-US" dirty="0" err="1" smtClean="0">
                <a:solidFill>
                  <a:srgbClr val="3C4B5E"/>
                </a:solidFill>
                <a:latin typeface="Courier New" charset="0"/>
              </a:rPr>
              <a:t>ebx</a:t>
            </a:r>
            <a:r>
              <a:rPr lang="en-US" dirty="0" smtClean="0">
                <a:solidFill>
                  <a:srgbClr val="3C4B5E"/>
                </a:solidFill>
                <a:latin typeface="Courier New" charset="0"/>
              </a:rPr>
              <a:t>, 0</a:t>
            </a:r>
            <a:endParaRPr lang="en-US" dirty="0">
              <a:solidFill>
                <a:srgbClr val="3C4B5E"/>
              </a:solidFill>
              <a:latin typeface="Courier New" charset="0"/>
            </a:endParaRPr>
          </a:p>
          <a:p>
            <a:pPr>
              <a:lnSpc>
                <a:spcPct val="83000"/>
              </a:lnSpc>
            </a:pPr>
            <a:r>
              <a:rPr lang="en-US" dirty="0">
                <a:solidFill>
                  <a:srgbClr val="3C4B5E"/>
                </a:solidFill>
                <a:latin typeface="Courier New" charset="0"/>
              </a:rPr>
              <a:t>       </a:t>
            </a:r>
            <a:r>
              <a:rPr lang="en-US" dirty="0" err="1" smtClean="0">
                <a:solidFill>
                  <a:srgbClr val="3C4B5E"/>
                </a:solidFill>
                <a:latin typeface="Courier New" charset="0"/>
              </a:rPr>
              <a:t>jz</a:t>
            </a:r>
            <a:r>
              <a:rPr lang="en-US" dirty="0" smtClean="0">
                <a:solidFill>
                  <a:srgbClr val="3C4B5E"/>
                </a:solidFill>
                <a:latin typeface="Courier New" charset="0"/>
              </a:rPr>
              <a:t>  loop</a:t>
            </a:r>
            <a:r>
              <a:rPr lang="en-US" dirty="0">
                <a:solidFill>
                  <a:srgbClr val="3C4B5E"/>
                </a:solidFill>
                <a:latin typeface="Courier New" charset="0"/>
              </a:rPr>
              <a:t/>
            </a:r>
            <a:br>
              <a:rPr lang="en-US" dirty="0">
                <a:solidFill>
                  <a:srgbClr val="3C4B5E"/>
                </a:solidFill>
                <a:latin typeface="Courier New" charset="0"/>
              </a:rPr>
            </a:br>
            <a:endParaRPr lang="en-US" dirty="0">
              <a:solidFill>
                <a:srgbClr val="3C4B5E"/>
              </a:solidFill>
              <a:latin typeface="Courier New" charset="0"/>
            </a:endParaRPr>
          </a:p>
          <a:p>
            <a:pPr>
              <a:lnSpc>
                <a:spcPct val="83000"/>
              </a:lnSpc>
            </a:pPr>
            <a:r>
              <a:rPr lang="en-US" dirty="0">
                <a:solidFill>
                  <a:srgbClr val="3C4B5E"/>
                </a:solidFill>
                <a:latin typeface="Courier New" charset="0"/>
              </a:rPr>
              <a:t>       </a:t>
            </a:r>
            <a:r>
              <a:rPr lang="en-US" dirty="0" err="1" smtClean="0">
                <a:solidFill>
                  <a:srgbClr val="3C4B5E"/>
                </a:solidFill>
                <a:latin typeface="Courier New" charset="0"/>
              </a:rPr>
              <a:t>mov</a:t>
            </a:r>
            <a:r>
              <a:rPr lang="en-US" dirty="0" smtClean="0">
                <a:solidFill>
                  <a:srgbClr val="3C4B5E"/>
                </a:solidFill>
                <a:latin typeface="Courier New" charset="0"/>
              </a:rPr>
              <a:t> </a:t>
            </a:r>
            <a:r>
              <a:rPr lang="en-US" dirty="0" err="1" smtClean="0">
                <a:solidFill>
                  <a:srgbClr val="3C4B5E"/>
                </a:solidFill>
                <a:latin typeface="Courier New" charset="0"/>
              </a:rPr>
              <a:t>ebx</a:t>
            </a:r>
            <a:r>
              <a:rPr lang="en-US" dirty="0" smtClean="0">
                <a:solidFill>
                  <a:srgbClr val="3C4B5E"/>
                </a:solidFill>
                <a:latin typeface="Courier New" charset="0"/>
              </a:rPr>
              <a:t>, byte [0xF801]</a:t>
            </a:r>
          </a:p>
          <a:p>
            <a:pPr>
              <a:lnSpc>
                <a:spcPct val="83000"/>
              </a:lnSpc>
            </a:pPr>
            <a:r>
              <a:rPr lang="en-US" dirty="0">
                <a:solidFill>
                  <a:srgbClr val="3C4B5E"/>
                </a:solidFill>
                <a:latin typeface="Courier New" charset="0"/>
              </a:rPr>
              <a:t> </a:t>
            </a:r>
            <a:r>
              <a:rPr lang="en-US" dirty="0" smtClean="0">
                <a:solidFill>
                  <a:srgbClr val="3C4B5E"/>
                </a:solidFill>
                <a:latin typeface="Courier New" charset="0"/>
              </a:rPr>
              <a:t>      </a:t>
            </a:r>
            <a:r>
              <a:rPr lang="en-US" dirty="0" err="1" smtClean="0">
                <a:solidFill>
                  <a:srgbClr val="3C4B5E"/>
                </a:solidFill>
                <a:latin typeface="Courier New" charset="0"/>
              </a:rPr>
              <a:t>mov</a:t>
            </a:r>
            <a:r>
              <a:rPr lang="en-US" dirty="0" smtClean="0">
                <a:solidFill>
                  <a:srgbClr val="3C4B5E"/>
                </a:solidFill>
                <a:latin typeface="Courier New" charset="0"/>
              </a:rPr>
              <a:t> [</a:t>
            </a:r>
            <a:r>
              <a:rPr lang="en-US" dirty="0" err="1" smtClean="0">
                <a:solidFill>
                  <a:srgbClr val="3C4B5E"/>
                </a:solidFill>
                <a:latin typeface="Courier New" charset="0"/>
              </a:rPr>
              <a:t>eax</a:t>
            </a:r>
            <a:r>
              <a:rPr lang="en-US" dirty="0" smtClean="0">
                <a:solidFill>
                  <a:srgbClr val="3C4B5E"/>
                </a:solidFill>
                <a:latin typeface="Courier New" charset="0"/>
              </a:rPr>
              <a:t>], byte </a:t>
            </a:r>
            <a:r>
              <a:rPr lang="en-US" dirty="0" err="1" smtClean="0">
                <a:solidFill>
                  <a:srgbClr val="3C4B5E"/>
                </a:solidFill>
                <a:latin typeface="Courier New" charset="0"/>
              </a:rPr>
              <a:t>ebx</a:t>
            </a:r>
            <a:endParaRPr lang="en-US" dirty="0" smtClean="0">
              <a:solidFill>
                <a:srgbClr val="3C4B5E"/>
              </a:solidFill>
              <a:latin typeface="Courier New" charset="0"/>
            </a:endParaRPr>
          </a:p>
          <a:p>
            <a:pPr>
              <a:lnSpc>
                <a:spcPct val="83000"/>
              </a:lnSpc>
            </a:pPr>
            <a:r>
              <a:rPr lang="en-US" dirty="0" smtClean="0">
                <a:solidFill>
                  <a:srgbClr val="3C4B5E"/>
                </a:solidFill>
                <a:latin typeface="Courier New" charset="0"/>
              </a:rPr>
              <a:t>       </a:t>
            </a:r>
            <a:r>
              <a:rPr lang="en-US" dirty="0" err="1" smtClean="0">
                <a:solidFill>
                  <a:srgbClr val="3C4B5E"/>
                </a:solidFill>
                <a:latin typeface="Courier New" charset="0"/>
              </a:rPr>
              <a:t>inc</a:t>
            </a:r>
            <a:r>
              <a:rPr lang="en-US" dirty="0" smtClean="0">
                <a:solidFill>
                  <a:srgbClr val="3C4B5E"/>
                </a:solidFill>
                <a:latin typeface="Courier New" charset="0"/>
              </a:rPr>
              <a:t> </a:t>
            </a:r>
            <a:r>
              <a:rPr lang="en-US" dirty="0" err="1" smtClean="0">
                <a:solidFill>
                  <a:srgbClr val="3C4B5E"/>
                </a:solidFill>
                <a:latin typeface="Courier New" charset="0"/>
              </a:rPr>
              <a:t>eax</a:t>
            </a:r>
            <a:endParaRPr lang="en-US" dirty="0">
              <a:solidFill>
                <a:srgbClr val="3C4B5E"/>
              </a:solidFill>
              <a:latin typeface="Courier New" charset="0"/>
            </a:endParaRPr>
          </a:p>
          <a:p>
            <a:pPr>
              <a:lnSpc>
                <a:spcPct val="83000"/>
              </a:lnSpc>
            </a:pPr>
            <a:r>
              <a:rPr lang="en-US" dirty="0">
                <a:solidFill>
                  <a:srgbClr val="3C4B5E"/>
                </a:solidFill>
                <a:latin typeface="Courier New" charset="0"/>
              </a:rPr>
              <a:t>       </a:t>
            </a:r>
            <a:r>
              <a:rPr lang="en-US" dirty="0" err="1" smtClean="0">
                <a:solidFill>
                  <a:srgbClr val="3C4B5E"/>
                </a:solidFill>
                <a:latin typeface="Courier New" charset="0"/>
              </a:rPr>
              <a:t>jmp</a:t>
            </a:r>
            <a:r>
              <a:rPr lang="en-US" dirty="0">
                <a:solidFill>
                  <a:srgbClr val="3C4B5E"/>
                </a:solidFill>
                <a:latin typeface="Courier New" charset="0"/>
              </a:rPr>
              <a:t> </a:t>
            </a:r>
            <a:r>
              <a:rPr lang="en-US" dirty="0" smtClean="0">
                <a:solidFill>
                  <a:srgbClr val="3C4B5E"/>
                </a:solidFill>
                <a:latin typeface="Courier New" charset="0"/>
              </a:rPr>
              <a:t>loop</a:t>
            </a:r>
            <a:endParaRPr lang="en-US" dirty="0">
              <a:solidFill>
                <a:srgbClr val="3C4B5E"/>
              </a:solidFill>
              <a:latin typeface="Courier New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11573" y="2671156"/>
            <a:ext cx="4340967" cy="6373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Old Code</a:t>
            </a:r>
            <a:endParaRPr lang="en-US" sz="2400" dirty="0"/>
          </a:p>
        </p:txBody>
      </p:sp>
      <p:sp>
        <p:nvSpPr>
          <p:cNvPr id="21" name="Rectangle 20"/>
          <p:cNvSpPr/>
          <p:nvPr/>
        </p:nvSpPr>
        <p:spPr>
          <a:xfrm>
            <a:off x="4636715" y="2671156"/>
            <a:ext cx="4340967" cy="63730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New Code</a:t>
            </a:r>
            <a:endParaRPr lang="en-US" sz="2400" dirty="0"/>
          </a:p>
        </p:txBody>
      </p:sp>
    </p:spTree>
    <p:extLst>
      <p:ext uri="{BB962C8B-B14F-4D97-AF65-F5344CB8AC3E}">
        <p14:creationId xmlns="" xmlns:p14="http://schemas.microsoft.com/office/powerpoint/2010/main" val="2605173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5" grpId="1" animBg="1"/>
      <p:bldP spid="35" grpId="2" animBg="1"/>
      <p:bldP spid="35" grpId="3" animBg="1"/>
      <p:bldP spid="36" grpId="0" animBg="1"/>
      <p:bldP spid="36" grpId="1" animBg="1"/>
      <p:bldP spid="36" grpId="2" animBg="1"/>
      <p:bldP spid="36" grpId="3" animBg="1"/>
      <p:bldP spid="37" grpId="0" animBg="1"/>
      <p:bldP spid="37" grpId="1" animBg="1"/>
      <p:bldP spid="37" grpId="2" animBg="1"/>
      <p:bldP spid="37" grpId="3" animBg="1"/>
      <p:bldP spid="38" grpId="0" animBg="1"/>
      <p:bldP spid="38" grpId="1" animBg="1"/>
      <p:bldP spid="38" grpId="2" animBg="1"/>
      <p:bldP spid="39" grpId="0" animBg="1"/>
      <p:bldP spid="39" grpId="1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5344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Why Do We Care?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10600" cy="4686300"/>
          </a:xfrm>
        </p:spPr>
        <p:txBody>
          <a:bodyPr>
            <a:normAutofit/>
          </a:bodyPr>
          <a:lstStyle/>
          <a:p>
            <a:r>
              <a:rPr lang="en-US" dirty="0" smtClean="0"/>
              <a:t>Reusability</a:t>
            </a:r>
          </a:p>
          <a:p>
            <a:pPr lvl="1"/>
            <a:r>
              <a:rPr lang="en-US" dirty="0" smtClean="0"/>
              <a:t>Many programs can use </a:t>
            </a:r>
            <a:r>
              <a:rPr lang="en-US" i="1" dirty="0" err="1" smtClean="0"/>
              <a:t>getchar</a:t>
            </a:r>
            <a:r>
              <a:rPr lang="en-US" i="1" dirty="0" smtClean="0"/>
              <a:t>() </a:t>
            </a:r>
            <a:r>
              <a:rPr lang="en-US" dirty="0" smtClean="0"/>
              <a:t>and </a:t>
            </a:r>
            <a:r>
              <a:rPr lang="en-US" i="1" dirty="0" err="1" smtClean="0"/>
              <a:t>putchar</a:t>
            </a:r>
            <a:r>
              <a:rPr lang="en-US" i="1" dirty="0" smtClean="0"/>
              <a:t>()</a:t>
            </a:r>
          </a:p>
          <a:p>
            <a:r>
              <a:rPr lang="en-US" dirty="0" smtClean="0"/>
              <a:t>Abstraction</a:t>
            </a:r>
          </a:p>
          <a:p>
            <a:pPr lvl="1"/>
            <a:r>
              <a:rPr lang="en-US" dirty="0" smtClean="0"/>
              <a:t>Programs don’t need to know details of the keyboard and frame buffer interfaces</a:t>
            </a:r>
          </a:p>
          <a:p>
            <a:r>
              <a:rPr lang="en-US" dirty="0" smtClean="0"/>
              <a:t>Portability</a:t>
            </a:r>
          </a:p>
          <a:p>
            <a:pPr lvl="1"/>
            <a:r>
              <a:rPr lang="en-US" dirty="0" smtClean="0"/>
              <a:t>Program could run on another OS that supports </a:t>
            </a:r>
            <a:r>
              <a:rPr lang="en-US" i="1" dirty="0" err="1" smtClean="0"/>
              <a:t>getchar</a:t>
            </a:r>
            <a:r>
              <a:rPr lang="en-US" i="1" dirty="0" smtClean="0"/>
              <a:t>() </a:t>
            </a:r>
            <a:r>
              <a:rPr lang="en-US" dirty="0" smtClean="0"/>
              <a:t>and </a:t>
            </a:r>
            <a:r>
              <a:rPr lang="en-US" i="1" dirty="0" err="1" smtClean="0"/>
              <a:t>putchar</a:t>
            </a:r>
            <a:r>
              <a:rPr lang="en-US" i="1" dirty="0" smtClean="0"/>
              <a:t>()</a:t>
            </a:r>
            <a:r>
              <a:rPr lang="en-US" dirty="0" smtClean="0"/>
              <a:t>…</a:t>
            </a:r>
          </a:p>
          <a:p>
            <a:pPr lvl="1"/>
            <a:r>
              <a:rPr lang="en-US" dirty="0" smtClean="0"/>
              <a:t>… even if the hardware interface has changes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283B9EA5-CE9A-4950-A80C-5ADF06B45BB8}" type="slidenum">
              <a:rPr lang="en-US" smtClean="0"/>
              <a:pPr/>
              <a:t>57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45456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Build a Basic Shell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447314" cy="4525963"/>
          </a:xfrm>
        </p:spPr>
        <p:txBody>
          <a:bodyPr/>
          <a:lstStyle/>
          <a:p>
            <a:r>
              <a:rPr lang="en-US" dirty="0" smtClean="0"/>
              <a:t>Almost all </a:t>
            </a:r>
            <a:r>
              <a:rPr lang="en-US" dirty="0" err="1" smtClean="0"/>
              <a:t>OSes</a:t>
            </a:r>
            <a:r>
              <a:rPr lang="en-US" dirty="0" smtClean="0"/>
              <a:t> include a </a:t>
            </a:r>
            <a:r>
              <a:rPr lang="en-US" i="1" dirty="0" smtClean="0"/>
              <a:t>shell</a:t>
            </a:r>
          </a:p>
          <a:p>
            <a:pPr lvl="1"/>
            <a:r>
              <a:rPr lang="en-US" dirty="0" smtClean="0"/>
              <a:t>A program that takes commands from the user</a:t>
            </a:r>
          </a:p>
          <a:p>
            <a:pPr lvl="1"/>
            <a:r>
              <a:rPr lang="en-US" dirty="0" smtClean="0"/>
              <a:t>Earliest (and best) shells were command lines</a:t>
            </a:r>
          </a:p>
          <a:p>
            <a:pPr lvl="1"/>
            <a:r>
              <a:rPr lang="en-US" dirty="0" smtClean="0"/>
              <a:t>Modern shells are GUIs</a:t>
            </a:r>
          </a:p>
          <a:p>
            <a:r>
              <a:rPr lang="en-US" dirty="0" smtClean="0"/>
              <a:t>Let’s build a shell into our OS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Read a command line from the keyboard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Read the associated program from the disk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Load the program into memory and execute it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283B9EA5-CE9A-4950-A80C-5ADF06B45BB8}" type="slidenum">
              <a:rPr lang="en-US" smtClean="0"/>
              <a:pPr/>
              <a:t>58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659402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75607"/>
          </a:xfrm>
        </p:spPr>
        <p:txBody>
          <a:bodyPr/>
          <a:lstStyle/>
          <a:p>
            <a:r>
              <a:rPr lang="en-US" dirty="0" smtClean="0"/>
              <a:t>Basic Program Loading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" y="975360"/>
            <a:ext cx="6003428" cy="5608320"/>
          </a:xfrm>
        </p:spPr>
        <p:txBody>
          <a:bodyPr>
            <a:normAutofit/>
          </a:bodyPr>
          <a:lstStyle/>
          <a:p>
            <a:r>
              <a:rPr lang="en-US" dirty="0" smtClean="0"/>
              <a:t>Memory regions are reserved</a:t>
            </a:r>
          </a:p>
          <a:p>
            <a:pPr lvl="1"/>
            <a:r>
              <a:rPr lang="en-US" dirty="0" smtClean="0"/>
              <a:t>Memory mapped hardware</a:t>
            </a:r>
          </a:p>
          <a:p>
            <a:pPr lvl="1"/>
            <a:r>
              <a:rPr lang="en-US" dirty="0" smtClean="0"/>
              <a:t>OS code</a:t>
            </a:r>
          </a:p>
          <a:p>
            <a:pPr lvl="1"/>
            <a:r>
              <a:rPr lang="en-US" dirty="0" smtClean="0"/>
              <a:t>IVT</a:t>
            </a:r>
          </a:p>
          <a:p>
            <a:pPr lvl="1"/>
            <a:r>
              <a:rPr lang="en-US" dirty="0" smtClean="0"/>
              <a:t>Etc…</a:t>
            </a:r>
          </a:p>
          <a:p>
            <a:r>
              <a:rPr lang="en-US" dirty="0" smtClean="0"/>
              <a:t>To load and run a program:</a:t>
            </a:r>
          </a:p>
          <a:p>
            <a:pPr lvl="1"/>
            <a:r>
              <a:rPr lang="en-US" dirty="0" smtClean="0"/>
              <a:t>Read the program from disk into the program region of memory</a:t>
            </a:r>
          </a:p>
          <a:p>
            <a:pPr lvl="1"/>
            <a:r>
              <a:rPr lang="en-US" dirty="0" smtClean="0"/>
              <a:t>Use call to jump to the first instruction of the program</a:t>
            </a:r>
          </a:p>
          <a:p>
            <a:pPr lvl="2"/>
            <a:r>
              <a:rPr lang="en-US" dirty="0" smtClean="0"/>
              <a:t>Called the </a:t>
            </a:r>
            <a:r>
              <a:rPr lang="en-US" dirty="0" smtClean="0">
                <a:solidFill>
                  <a:schemeClr val="accent1"/>
                </a:solidFill>
              </a:rPr>
              <a:t>entry point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B9EA5-CE9A-4950-A80C-5ADF06B45BB8}" type="slidenum">
              <a:rPr lang="en-US" smtClean="0"/>
              <a:pPr/>
              <a:t>59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7059579" y="1698821"/>
            <a:ext cx="1627221" cy="425399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6" name="Rectangle 5"/>
          <p:cNvSpPr/>
          <p:nvPr/>
        </p:nvSpPr>
        <p:spPr>
          <a:xfrm>
            <a:off x="7059579" y="5540011"/>
            <a:ext cx="1627221" cy="4171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IVT</a:t>
            </a:r>
            <a:endParaRPr lang="en-US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6125348" y="5772517"/>
            <a:ext cx="9444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0x0000</a:t>
            </a:r>
            <a:endParaRPr lang="en-US" sz="2000" dirty="0"/>
          </a:p>
        </p:txBody>
      </p:sp>
      <p:sp>
        <p:nvSpPr>
          <p:cNvPr id="9" name="TextBox 8"/>
          <p:cNvSpPr txBox="1"/>
          <p:nvPr/>
        </p:nvSpPr>
        <p:spPr>
          <a:xfrm>
            <a:off x="6147790" y="1527089"/>
            <a:ext cx="8996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0xFFFF</a:t>
            </a:r>
            <a:endParaRPr lang="en-US" sz="2000" dirty="0"/>
          </a:p>
        </p:txBody>
      </p:sp>
      <p:sp>
        <p:nvSpPr>
          <p:cNvPr id="10" name="TextBox 9"/>
          <p:cNvSpPr txBox="1"/>
          <p:nvPr/>
        </p:nvSpPr>
        <p:spPr>
          <a:xfrm>
            <a:off x="6978128" y="1211318"/>
            <a:ext cx="17086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Main Memory</a:t>
            </a:r>
            <a:endParaRPr lang="en-US" sz="2000" b="1" dirty="0"/>
          </a:p>
        </p:txBody>
      </p:sp>
      <p:sp>
        <p:nvSpPr>
          <p:cNvPr id="11" name="Rectangle 10"/>
          <p:cNvSpPr/>
          <p:nvPr/>
        </p:nvSpPr>
        <p:spPr>
          <a:xfrm>
            <a:off x="7059579" y="2291353"/>
            <a:ext cx="1627221" cy="1366048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3" name="Rectangle 12"/>
          <p:cNvSpPr/>
          <p:nvPr/>
        </p:nvSpPr>
        <p:spPr>
          <a:xfrm>
            <a:off x="7059348" y="2747681"/>
            <a:ext cx="1627682" cy="346312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 err="1" smtClean="0"/>
              <a:t>getchar</a:t>
            </a:r>
            <a:r>
              <a:rPr lang="en-US" i="1" dirty="0" smtClean="0"/>
              <a:t>()</a:t>
            </a:r>
            <a:endParaRPr lang="en-US" i="1" dirty="0"/>
          </a:p>
        </p:txBody>
      </p:sp>
      <p:sp>
        <p:nvSpPr>
          <p:cNvPr id="14" name="Rectangle 13"/>
          <p:cNvSpPr/>
          <p:nvPr/>
        </p:nvSpPr>
        <p:spPr>
          <a:xfrm>
            <a:off x="7188539" y="3793396"/>
            <a:ext cx="1388225" cy="160542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User Program Region</a:t>
            </a:r>
            <a:endParaRPr lang="en-US" sz="2000" dirty="0"/>
          </a:p>
        </p:txBody>
      </p:sp>
      <p:sp>
        <p:nvSpPr>
          <p:cNvPr id="15" name="Rectangle 14"/>
          <p:cNvSpPr/>
          <p:nvPr/>
        </p:nvSpPr>
        <p:spPr>
          <a:xfrm>
            <a:off x="7062120" y="1694456"/>
            <a:ext cx="1622138" cy="472188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Hardware</a:t>
            </a:r>
            <a:endParaRPr lang="en-US" sz="2000" dirty="0"/>
          </a:p>
        </p:txBody>
      </p:sp>
      <p:sp>
        <p:nvSpPr>
          <p:cNvPr id="16" name="TextBox 15"/>
          <p:cNvSpPr txBox="1"/>
          <p:nvPr/>
        </p:nvSpPr>
        <p:spPr>
          <a:xfrm>
            <a:off x="7384113" y="2319273"/>
            <a:ext cx="978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OS Code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7059348" y="3197604"/>
            <a:ext cx="1627682" cy="346312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 err="1" smtClean="0"/>
              <a:t>putchar</a:t>
            </a:r>
            <a:r>
              <a:rPr lang="en-US" i="1" dirty="0" smtClean="0"/>
              <a:t>()</a:t>
            </a:r>
            <a:endParaRPr lang="en-US" i="1" dirty="0"/>
          </a:p>
        </p:txBody>
      </p:sp>
    </p:spTree>
    <p:extLst>
      <p:ext uri="{BB962C8B-B14F-4D97-AF65-F5344CB8AC3E}">
        <p14:creationId xmlns="" xmlns:p14="http://schemas.microsoft.com/office/powerpoint/2010/main" val="3373581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83772"/>
            <a:ext cx="8229600" cy="5342392"/>
          </a:xfrm>
        </p:spPr>
        <p:txBody>
          <a:bodyPr anchor="ctr">
            <a:normAutofit/>
          </a:bodyPr>
          <a:lstStyle/>
          <a:p>
            <a:r>
              <a:rPr lang="en-US" sz="4400" dirty="0" smtClean="0"/>
              <a:t>Hardware Basics</a:t>
            </a:r>
          </a:p>
          <a:p>
            <a:r>
              <a:rPr lang="en-US" sz="4400" dirty="0" smtClean="0"/>
              <a:t>PC </a:t>
            </a:r>
            <a:r>
              <a:rPr lang="en-US" sz="4400" dirty="0" err="1" smtClean="0"/>
              <a:t>Bootup</a:t>
            </a:r>
            <a:r>
              <a:rPr lang="en-US" sz="4400" dirty="0" smtClean="0"/>
              <a:t> Sequence</a:t>
            </a:r>
          </a:p>
          <a:p>
            <a:r>
              <a:rPr lang="en-US" sz="4400" dirty="0" smtClean="0"/>
              <a:t>A Simple OS Example</a:t>
            </a:r>
          </a:p>
          <a:p>
            <a:r>
              <a:rPr lang="en-US" sz="4400" dirty="0" smtClean="0"/>
              <a:t>Kernels</a:t>
            </a:r>
            <a:endParaRPr lang="en-US" sz="4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B9EA5-CE9A-4950-A80C-5ADF06B45BB8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265510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Disk Controller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8340" y="1393371"/>
            <a:ext cx="5758543" cy="5355772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Disk drive interface</a:t>
            </a:r>
          </a:p>
          <a:p>
            <a:pPr lvl="1"/>
            <a:r>
              <a:rPr lang="en-US" dirty="0" smtClean="0"/>
              <a:t>Reads and writes occur in 512-byte blocks</a:t>
            </a:r>
          </a:p>
          <a:p>
            <a:pPr lvl="1"/>
            <a:r>
              <a:rPr lang="en-US" dirty="0" smtClean="0"/>
              <a:t>Block numbers start at 0</a:t>
            </a:r>
          </a:p>
          <a:p>
            <a:r>
              <a:rPr lang="en-US" dirty="0" smtClean="0"/>
              <a:t>To write to block </a:t>
            </a:r>
            <a:r>
              <a:rPr lang="en-US" i="1" dirty="0" smtClean="0"/>
              <a:t>B</a:t>
            </a:r>
          </a:p>
          <a:p>
            <a:pPr lvl="1"/>
            <a:r>
              <a:rPr lang="en-US" dirty="0" smtClean="0"/>
              <a:t>Copy the data into range 0xF900 – 0xFAFF</a:t>
            </a:r>
          </a:p>
          <a:p>
            <a:pPr lvl="1"/>
            <a:r>
              <a:rPr lang="en-US" dirty="0" smtClean="0"/>
              <a:t>Write </a:t>
            </a:r>
            <a:r>
              <a:rPr lang="en-US" i="1" dirty="0" smtClean="0"/>
              <a:t>B </a:t>
            </a:r>
            <a:r>
              <a:rPr lang="en-US" dirty="0" smtClean="0"/>
              <a:t>to 0xF822</a:t>
            </a:r>
          </a:p>
          <a:p>
            <a:pPr lvl="1"/>
            <a:r>
              <a:rPr lang="en-US" dirty="0" smtClean="0"/>
              <a:t>Write ‘W’ to 0xF820</a:t>
            </a:r>
          </a:p>
          <a:p>
            <a:pPr lvl="2"/>
            <a:r>
              <a:rPr lang="en-US" dirty="0" smtClean="0"/>
              <a:t>Tells the drive to write the buffer</a:t>
            </a:r>
          </a:p>
          <a:p>
            <a:pPr lvl="1"/>
            <a:r>
              <a:rPr lang="en-US" dirty="0" smtClean="0"/>
              <a:t>Drive will write 0 to 0xF820 when the transfer is complete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B9EA5-CE9A-4950-A80C-5ADF06B45BB8}" type="slidenum">
              <a:rPr lang="en-US" smtClean="0"/>
              <a:pPr/>
              <a:t>60</a:t>
            </a:fld>
            <a:endParaRPr lang="en-US" dirty="0"/>
          </a:p>
        </p:txBody>
      </p:sp>
      <p:graphicFrame>
        <p:nvGraphicFramePr>
          <p:cNvPr id="5" name="Content Placeholder 4"/>
          <p:cNvGraphicFramePr>
            <a:graphicFrameLocks/>
          </p:cNvGraphicFramePr>
          <p:nvPr>
            <p:extLst>
              <p:ext uri="{D42A27DB-BD31-4B8C-83A1-F6EECF244321}">
                <p14:modId xmlns="" xmlns:p14="http://schemas.microsoft.com/office/powerpoint/2010/main" val="3565719559"/>
              </p:ext>
            </p:extLst>
          </p:nvPr>
        </p:nvGraphicFramePr>
        <p:xfrm>
          <a:off x="6215367" y="2685142"/>
          <a:ext cx="2743576" cy="237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2490"/>
                <a:gridCol w="1611086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Address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Purpose</a:t>
                      </a:r>
                      <a:endParaRPr 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0xFAFF</a:t>
                      </a:r>
                      <a:endParaRPr lang="en-US" sz="2000" dirty="0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r>
                        <a:rPr lang="en-US" sz="2000" dirty="0" smtClean="0"/>
                        <a:t>512-byte buffer</a:t>
                      </a:r>
                      <a:endParaRPr lang="en-US" sz="20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…</a:t>
                      </a:r>
                      <a:endParaRPr lang="en-US" sz="20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0xF900</a:t>
                      </a:r>
                      <a:endParaRPr lang="en-US" sz="20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0xF822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block address</a:t>
                      </a:r>
                      <a:endParaRPr 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0xF820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err="1" smtClean="0"/>
                        <a:t>cmd</a:t>
                      </a:r>
                      <a:r>
                        <a:rPr lang="en-US" sz="2000" dirty="0" smtClean="0"/>
                        <a:t>/status</a:t>
                      </a:r>
                      <a:endParaRPr lang="en-US" sz="20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576486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Disk Controller (cont.)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8340" y="1393371"/>
            <a:ext cx="5758543" cy="5355772"/>
          </a:xfrm>
        </p:spPr>
        <p:txBody>
          <a:bodyPr>
            <a:normAutofit/>
          </a:bodyPr>
          <a:lstStyle/>
          <a:p>
            <a:r>
              <a:rPr lang="en-US" dirty="0" smtClean="0"/>
              <a:t>To read from block </a:t>
            </a:r>
            <a:r>
              <a:rPr lang="en-US" i="1" dirty="0" smtClean="0"/>
              <a:t>B</a:t>
            </a:r>
          </a:p>
          <a:p>
            <a:pPr lvl="1"/>
            <a:r>
              <a:rPr lang="en-US" dirty="0" smtClean="0"/>
              <a:t>Write </a:t>
            </a:r>
            <a:r>
              <a:rPr lang="en-US" i="1" dirty="0" smtClean="0"/>
              <a:t>B </a:t>
            </a:r>
            <a:r>
              <a:rPr lang="en-US" dirty="0" smtClean="0"/>
              <a:t>to 0xF822</a:t>
            </a:r>
          </a:p>
          <a:p>
            <a:pPr lvl="1"/>
            <a:r>
              <a:rPr lang="en-US" dirty="0" smtClean="0"/>
              <a:t>Write ‘R’ to 0xF820</a:t>
            </a:r>
          </a:p>
          <a:p>
            <a:pPr lvl="2"/>
            <a:r>
              <a:rPr lang="en-US" dirty="0" smtClean="0"/>
              <a:t>Tells the drive to read data from the disk into the buffer</a:t>
            </a:r>
          </a:p>
          <a:p>
            <a:pPr lvl="1"/>
            <a:r>
              <a:rPr lang="en-US" dirty="0" smtClean="0"/>
              <a:t>Drive will write 0 to 0xF820 when the transfer is complete</a:t>
            </a:r>
          </a:p>
          <a:p>
            <a:pPr lvl="1"/>
            <a:r>
              <a:rPr lang="en-US" dirty="0" smtClean="0"/>
              <a:t>Data from </a:t>
            </a:r>
            <a:r>
              <a:rPr lang="en-US" i="1" dirty="0" smtClean="0"/>
              <a:t>B</a:t>
            </a:r>
            <a:r>
              <a:rPr lang="en-US" dirty="0" smtClean="0"/>
              <a:t> is now available in 0xF900 – 0xFAFF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B9EA5-CE9A-4950-A80C-5ADF06B45BB8}" type="slidenum">
              <a:rPr lang="en-US" smtClean="0"/>
              <a:pPr/>
              <a:t>61</a:t>
            </a:fld>
            <a:endParaRPr lang="en-US" dirty="0"/>
          </a:p>
        </p:txBody>
      </p:sp>
      <p:graphicFrame>
        <p:nvGraphicFramePr>
          <p:cNvPr id="5" name="Content Placeholder 4"/>
          <p:cNvGraphicFramePr>
            <a:graphicFrameLocks/>
          </p:cNvGraphicFramePr>
          <p:nvPr>
            <p:extLst>
              <p:ext uri="{D42A27DB-BD31-4B8C-83A1-F6EECF244321}">
                <p14:modId xmlns="" xmlns:p14="http://schemas.microsoft.com/office/powerpoint/2010/main" val="2392871418"/>
              </p:ext>
            </p:extLst>
          </p:nvPr>
        </p:nvGraphicFramePr>
        <p:xfrm>
          <a:off x="6215367" y="2685142"/>
          <a:ext cx="2743576" cy="237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2490"/>
                <a:gridCol w="1611086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Address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Purpose</a:t>
                      </a:r>
                      <a:endParaRPr 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0xFAFF</a:t>
                      </a:r>
                      <a:endParaRPr lang="en-US" sz="2000" dirty="0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r>
                        <a:rPr lang="en-US" sz="2000" dirty="0" smtClean="0"/>
                        <a:t>512-byte buffer</a:t>
                      </a:r>
                      <a:endParaRPr lang="en-US" sz="20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…</a:t>
                      </a:r>
                      <a:endParaRPr lang="en-US" sz="20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0xF900</a:t>
                      </a:r>
                      <a:endParaRPr lang="en-US" sz="20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0xF822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block address</a:t>
                      </a:r>
                      <a:endParaRPr 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0xF820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err="1" smtClean="0"/>
                        <a:t>cmd</a:t>
                      </a:r>
                      <a:r>
                        <a:rPr lang="en-US" sz="2000" dirty="0" smtClean="0"/>
                        <a:t>/status</a:t>
                      </a:r>
                      <a:endParaRPr lang="en-US" sz="20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3656041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Additional OS APIs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Assume we have already implemented some functions</a:t>
            </a:r>
          </a:p>
          <a:p>
            <a:pPr lvl="1"/>
            <a:r>
              <a:rPr lang="en-US" i="1" dirty="0" err="1" smtClean="0"/>
              <a:t>read_disk_block</a:t>
            </a:r>
            <a:r>
              <a:rPr lang="en-US" i="1" dirty="0" smtClean="0"/>
              <a:t>()</a:t>
            </a:r>
            <a:r>
              <a:rPr lang="en-US" dirty="0" smtClean="0"/>
              <a:t> reads a block from the disk to some address in memory</a:t>
            </a:r>
          </a:p>
          <a:p>
            <a:pPr lvl="1"/>
            <a:r>
              <a:rPr lang="en-US" i="1" dirty="0" err="1" smtClean="0"/>
              <a:t>getline</a:t>
            </a:r>
            <a:r>
              <a:rPr lang="en-US" i="1" dirty="0" smtClean="0"/>
              <a:t>() </a:t>
            </a:r>
            <a:r>
              <a:rPr lang="en-US" dirty="0" smtClean="0"/>
              <a:t>reads a line from the keyboard and stores it into a buffer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283B9EA5-CE9A-4950-A80C-5ADF06B45BB8}" type="slidenum">
              <a:rPr lang="en-US" smtClean="0"/>
              <a:pPr/>
              <a:t>62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961665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AutoShape 3"/>
          <p:cNvSpPr>
            <a:spLocks noChangeArrowheads="1"/>
          </p:cNvSpPr>
          <p:nvPr/>
        </p:nvSpPr>
        <p:spPr bwMode="auto">
          <a:xfrm>
            <a:off x="6842100" y="4127858"/>
            <a:ext cx="1514770" cy="403975"/>
          </a:xfrm>
          <a:prstGeom prst="roundRect">
            <a:avLst>
              <a:gd name="adj" fmla="val 106"/>
            </a:avLst>
          </a:prstGeom>
          <a:solidFill>
            <a:schemeClr val="bg1"/>
          </a:solidFill>
          <a:ln w="19050" cap="flat" cmpd="sng">
            <a:solidFill>
              <a:srgbClr val="3C4B5E"/>
            </a:solidFill>
            <a:round/>
            <a:headEnd/>
            <a:tailEnd/>
          </a:ln>
          <a:effectLst>
            <a:outerShdw blurRad="40005" dist="22987" dir="5400000" algn="ctr" rotWithShape="0">
              <a:srgbClr val="000000">
                <a:alpha val="35000"/>
              </a:srgbClr>
            </a:outerShdw>
          </a:effectLst>
          <a:extLst/>
        </p:spPr>
        <p:txBody>
          <a:bodyPr wrap="none" anchor="ctr"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File System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6007" y="1600200"/>
            <a:ext cx="5004494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Assume the disk is divided into </a:t>
            </a:r>
            <a:r>
              <a:rPr lang="en-US" dirty="0" smtClean="0">
                <a:solidFill>
                  <a:schemeClr val="accent1"/>
                </a:solidFill>
              </a:rPr>
              <a:t>blocks</a:t>
            </a:r>
          </a:p>
          <a:p>
            <a:r>
              <a:rPr lang="en-US" dirty="0" smtClean="0"/>
              <a:t>We introduce a trivial file system</a:t>
            </a:r>
          </a:p>
          <a:p>
            <a:pPr lvl="1"/>
            <a:r>
              <a:rPr lang="en-US" dirty="0" smtClean="0"/>
              <a:t>Block 0 is the directory mapping of the file system</a:t>
            </a:r>
          </a:p>
          <a:p>
            <a:pPr lvl="1"/>
            <a:r>
              <a:rPr lang="en-US" dirty="0" smtClean="0"/>
              <a:t>Other blocks are program data blocks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4266422685"/>
              </p:ext>
            </p:extLst>
          </p:nvPr>
        </p:nvGraphicFramePr>
        <p:xfrm>
          <a:off x="6372532" y="1819474"/>
          <a:ext cx="2405169" cy="1463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23200"/>
                <a:gridCol w="1132241"/>
                <a:gridCol w="443717"/>
                <a:gridCol w="306011"/>
              </a:tblGrid>
              <a:tr h="199208">
                <a:tc>
                  <a:txBody>
                    <a:bodyPr/>
                    <a:lstStyle/>
                    <a:p>
                      <a:r>
                        <a:rPr lang="en-US" sz="1200" b="0" i="0" dirty="0" smtClean="0">
                          <a:solidFill>
                            <a:srgbClr val="3C4B5E"/>
                          </a:solidFill>
                          <a:latin typeface="Helvetica LT Std Light"/>
                          <a:cs typeface="Helvetica LT Std Light"/>
                        </a:rPr>
                        <a:t>Valid?</a:t>
                      </a:r>
                      <a:endParaRPr lang="en-US" sz="1200" b="0" i="0" dirty="0">
                        <a:solidFill>
                          <a:srgbClr val="3C4B5E"/>
                        </a:solidFill>
                        <a:latin typeface="Helvetica LT Std Light"/>
                        <a:cs typeface="Helvetica LT Std Light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rgbClr val="3C4B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C4B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C4B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C4B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 smtClean="0">
                          <a:solidFill>
                            <a:srgbClr val="3C4B5E"/>
                          </a:solidFill>
                          <a:latin typeface="Helvetica LT Std Light"/>
                          <a:cs typeface="Helvetica LT Std Light"/>
                        </a:rPr>
                        <a:t>Name</a:t>
                      </a:r>
                      <a:endParaRPr lang="en-US" sz="1200" b="0" i="0" dirty="0">
                        <a:solidFill>
                          <a:srgbClr val="3C4B5E"/>
                        </a:solidFill>
                        <a:latin typeface="Helvetica LT Std Light"/>
                        <a:cs typeface="Helvetica LT Std Light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rgbClr val="3C4B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C4B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C4B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C4B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 err="1" smtClean="0">
                          <a:solidFill>
                            <a:srgbClr val="3C4B5E"/>
                          </a:solidFill>
                          <a:latin typeface="Helvetica LT Std Light"/>
                          <a:cs typeface="Helvetica LT Std Light"/>
                        </a:rPr>
                        <a:t>Addr</a:t>
                      </a:r>
                      <a:endParaRPr lang="en-US" sz="1200" b="0" i="0" dirty="0">
                        <a:solidFill>
                          <a:srgbClr val="3C4B5E"/>
                        </a:solidFill>
                        <a:latin typeface="Helvetica LT Std Light"/>
                        <a:cs typeface="Helvetica LT Std Light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rgbClr val="3C4B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C4B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C4B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C4B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 err="1" smtClean="0">
                          <a:solidFill>
                            <a:srgbClr val="3C4B5E"/>
                          </a:solidFill>
                          <a:latin typeface="Helvetica LT Std Light"/>
                          <a:cs typeface="Helvetica LT Std Light"/>
                        </a:rPr>
                        <a:t>len</a:t>
                      </a:r>
                      <a:endParaRPr lang="en-US" sz="1200" b="0" i="0" dirty="0">
                        <a:solidFill>
                          <a:srgbClr val="3C4B5E"/>
                        </a:solidFill>
                        <a:latin typeface="Helvetica LT Std Light"/>
                        <a:cs typeface="Helvetica LT Std Light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rgbClr val="3C4B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C4B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C4B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C4B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200" b="0" i="0" dirty="0" smtClean="0">
                          <a:solidFill>
                            <a:srgbClr val="3C4B5E"/>
                          </a:solidFill>
                          <a:latin typeface="Helvetica LT Std Light"/>
                          <a:cs typeface="Helvetica LT Std Light"/>
                        </a:rPr>
                        <a:t>1</a:t>
                      </a:r>
                      <a:endParaRPr lang="en-US" sz="1200" b="0" i="0" dirty="0">
                        <a:solidFill>
                          <a:srgbClr val="3C4B5E"/>
                        </a:solidFill>
                        <a:latin typeface="Helvetica LT Std Light"/>
                        <a:cs typeface="Helvetica LT Std Light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rgbClr val="3C4B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C4B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C4B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C4B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 smtClean="0">
                          <a:solidFill>
                            <a:srgbClr val="3C4B5E"/>
                          </a:solidFill>
                          <a:latin typeface="Helvetica LT Std Light"/>
                          <a:cs typeface="Helvetica LT Std Light"/>
                        </a:rPr>
                        <a:t>“file1.txt”</a:t>
                      </a:r>
                      <a:endParaRPr lang="en-US" sz="1200" b="0" i="0" dirty="0">
                        <a:solidFill>
                          <a:srgbClr val="3C4B5E"/>
                        </a:solidFill>
                        <a:latin typeface="Helvetica LT Std Light"/>
                        <a:cs typeface="Helvetica LT Std Light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rgbClr val="3C4B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C4B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C4B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C4B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 smtClean="0">
                          <a:solidFill>
                            <a:srgbClr val="3C4B5E"/>
                          </a:solidFill>
                          <a:latin typeface="Helvetica LT Std Light"/>
                          <a:cs typeface="Helvetica LT Std Light"/>
                        </a:rPr>
                        <a:t>1</a:t>
                      </a:r>
                      <a:endParaRPr lang="en-US" sz="1200" b="0" i="0" dirty="0">
                        <a:solidFill>
                          <a:srgbClr val="3C4B5E"/>
                        </a:solidFill>
                        <a:latin typeface="Helvetica LT Std Light"/>
                        <a:cs typeface="Helvetica LT Std Light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rgbClr val="3C4B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C4B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C4B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C4B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 smtClean="0">
                          <a:solidFill>
                            <a:srgbClr val="3C4B5E"/>
                          </a:solidFill>
                          <a:latin typeface="Helvetica LT Std Light"/>
                          <a:cs typeface="Helvetica LT Std Light"/>
                        </a:rPr>
                        <a:t>2</a:t>
                      </a:r>
                      <a:endParaRPr lang="en-US" sz="1200" b="0" i="0" dirty="0">
                        <a:solidFill>
                          <a:srgbClr val="3C4B5E"/>
                        </a:solidFill>
                        <a:latin typeface="Helvetica LT Std Light"/>
                        <a:cs typeface="Helvetica LT Std Light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rgbClr val="3C4B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C4B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C4B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C4B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200" b="0" i="0" dirty="0" smtClean="0">
                          <a:solidFill>
                            <a:srgbClr val="3C4B5E"/>
                          </a:solidFill>
                          <a:latin typeface="Helvetica LT Std Light"/>
                          <a:cs typeface="Helvetica LT Std Light"/>
                        </a:rPr>
                        <a:t>0</a:t>
                      </a:r>
                      <a:endParaRPr lang="en-US" sz="1200" b="0" i="0" dirty="0">
                        <a:solidFill>
                          <a:srgbClr val="3C4B5E"/>
                        </a:solidFill>
                        <a:latin typeface="Helvetica LT Std Light"/>
                        <a:cs typeface="Helvetica LT Std Light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rgbClr val="3C4B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C4B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C4B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C4B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b="0" i="0" dirty="0">
                        <a:solidFill>
                          <a:srgbClr val="3C4B5E"/>
                        </a:solidFill>
                        <a:latin typeface="Helvetica LT Std Light"/>
                        <a:cs typeface="Helvetica LT Std Light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rgbClr val="3C4B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C4B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C4B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C4B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b="0" i="0" dirty="0">
                        <a:solidFill>
                          <a:srgbClr val="3C4B5E"/>
                        </a:solidFill>
                        <a:latin typeface="Helvetica LT Std Light"/>
                        <a:cs typeface="Helvetica LT Std Light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rgbClr val="3C4B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C4B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C4B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C4B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b="0" i="0" dirty="0">
                        <a:solidFill>
                          <a:srgbClr val="3C4B5E"/>
                        </a:solidFill>
                        <a:latin typeface="Helvetica LT Std Light"/>
                        <a:cs typeface="Helvetica LT Std Light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rgbClr val="3C4B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C4B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C4B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C4B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200" b="0" i="0" dirty="0" smtClean="0">
                          <a:solidFill>
                            <a:srgbClr val="3C4B5E"/>
                          </a:solidFill>
                          <a:latin typeface="Helvetica LT Std Light"/>
                          <a:cs typeface="Helvetica LT Std Light"/>
                        </a:rPr>
                        <a:t>1</a:t>
                      </a:r>
                      <a:endParaRPr lang="en-US" sz="1200" b="0" i="0" dirty="0">
                        <a:solidFill>
                          <a:srgbClr val="3C4B5E"/>
                        </a:solidFill>
                        <a:latin typeface="Helvetica LT Std Light"/>
                        <a:cs typeface="Helvetica LT Std Light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rgbClr val="3C4B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C4B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C4B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C4B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 smtClean="0">
                          <a:solidFill>
                            <a:srgbClr val="3C4B5E"/>
                          </a:solidFill>
                          <a:latin typeface="Helvetica LT Std Light"/>
                          <a:cs typeface="Helvetica LT Std Light"/>
                        </a:rPr>
                        <a:t>“</a:t>
                      </a:r>
                      <a:r>
                        <a:rPr lang="en-US" sz="1200" b="0" i="0" dirty="0" err="1" smtClean="0">
                          <a:solidFill>
                            <a:srgbClr val="3C4B5E"/>
                          </a:solidFill>
                          <a:latin typeface="Helvetica LT Std Light"/>
                          <a:cs typeface="Helvetica LT Std Light"/>
                        </a:rPr>
                        <a:t>program.com</a:t>
                      </a:r>
                      <a:r>
                        <a:rPr lang="en-US" sz="1200" b="0" i="0" dirty="0" smtClean="0">
                          <a:solidFill>
                            <a:srgbClr val="3C4B5E"/>
                          </a:solidFill>
                          <a:latin typeface="Helvetica LT Std Light"/>
                          <a:cs typeface="Helvetica LT Std Light"/>
                        </a:rPr>
                        <a:t>”</a:t>
                      </a:r>
                      <a:endParaRPr lang="en-US" sz="1200" b="0" i="0" dirty="0">
                        <a:solidFill>
                          <a:srgbClr val="3C4B5E"/>
                        </a:solidFill>
                        <a:latin typeface="Helvetica LT Std Light"/>
                        <a:cs typeface="Helvetica LT Std Light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rgbClr val="3C4B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C4B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C4B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C4B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 smtClean="0">
                          <a:solidFill>
                            <a:srgbClr val="3C4B5E"/>
                          </a:solidFill>
                          <a:latin typeface="Helvetica LT Std Light"/>
                          <a:cs typeface="Helvetica LT Std Light"/>
                        </a:rPr>
                        <a:t>3</a:t>
                      </a:r>
                      <a:endParaRPr lang="en-US" sz="1200" b="0" i="0" dirty="0">
                        <a:solidFill>
                          <a:srgbClr val="3C4B5E"/>
                        </a:solidFill>
                        <a:latin typeface="Helvetica LT Std Light"/>
                        <a:cs typeface="Helvetica LT Std Light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rgbClr val="3C4B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C4B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C4B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C4B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 smtClean="0">
                          <a:solidFill>
                            <a:srgbClr val="3C4B5E"/>
                          </a:solidFill>
                          <a:latin typeface="Helvetica LT Std Light"/>
                          <a:cs typeface="Helvetica LT Std Light"/>
                        </a:rPr>
                        <a:t>3</a:t>
                      </a:r>
                      <a:endParaRPr lang="en-US" sz="1200" b="0" i="0" dirty="0">
                        <a:solidFill>
                          <a:srgbClr val="3C4B5E"/>
                        </a:solidFill>
                        <a:latin typeface="Helvetica LT Std Light"/>
                        <a:cs typeface="Helvetica LT Std Light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rgbClr val="3C4B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C4B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C4B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C4B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5430425" y="1807638"/>
            <a:ext cx="11019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3C4B5E"/>
                </a:solidFill>
                <a:latin typeface="Helvetica LT Std Light"/>
                <a:cs typeface="Helvetica LT Std Light"/>
              </a:rPr>
              <a:t>Block 0 (directory)</a:t>
            </a:r>
            <a:endParaRPr lang="en-US" sz="1400" dirty="0">
              <a:solidFill>
                <a:srgbClr val="3C4B5E"/>
              </a:solidFill>
              <a:latin typeface="Helvetica LT Std Light"/>
              <a:cs typeface="Helvetica LT Std Light"/>
            </a:endParaRPr>
          </a:p>
        </p:txBody>
      </p:sp>
      <p:sp>
        <p:nvSpPr>
          <p:cNvPr id="7" name="AutoShape 3"/>
          <p:cNvSpPr>
            <a:spLocks noChangeArrowheads="1"/>
          </p:cNvSpPr>
          <p:nvPr/>
        </p:nvSpPr>
        <p:spPr bwMode="auto">
          <a:xfrm>
            <a:off x="6690064" y="3302068"/>
            <a:ext cx="1514770" cy="403975"/>
          </a:xfrm>
          <a:prstGeom prst="roundRect">
            <a:avLst>
              <a:gd name="adj" fmla="val 106"/>
            </a:avLst>
          </a:prstGeom>
          <a:solidFill>
            <a:schemeClr val="bg1"/>
          </a:solidFill>
          <a:ln w="19050" cap="flat" cmpd="sng">
            <a:solidFill>
              <a:srgbClr val="3C4B5E"/>
            </a:solidFill>
            <a:round/>
            <a:headEnd/>
            <a:tailEnd/>
          </a:ln>
          <a:effectLst>
            <a:outerShdw blurRad="40005" dist="22987" dir="5400000" algn="ctr" rotWithShape="0">
              <a:srgbClr val="000000">
                <a:alpha val="35000"/>
              </a:srgbClr>
            </a:outerShdw>
          </a:effectLst>
          <a:extLst/>
        </p:spPr>
        <p:txBody>
          <a:bodyPr wrap="none" anchor="ctr"/>
          <a:lstStyle/>
          <a:p>
            <a:endParaRPr lang="en-US"/>
          </a:p>
        </p:txBody>
      </p:sp>
      <p:sp>
        <p:nvSpPr>
          <p:cNvPr id="8" name="AutoShape 3"/>
          <p:cNvSpPr>
            <a:spLocks noChangeArrowheads="1"/>
          </p:cNvSpPr>
          <p:nvPr/>
        </p:nvSpPr>
        <p:spPr bwMode="auto">
          <a:xfrm>
            <a:off x="6543504" y="3149668"/>
            <a:ext cx="1514770" cy="403975"/>
          </a:xfrm>
          <a:prstGeom prst="roundRect">
            <a:avLst>
              <a:gd name="adj" fmla="val 106"/>
            </a:avLst>
          </a:prstGeom>
          <a:solidFill>
            <a:srgbClr val="FFFFFF"/>
          </a:solidFill>
          <a:ln w="19050" cap="flat" cmpd="sng">
            <a:solidFill>
              <a:srgbClr val="3C4B5E"/>
            </a:solidFill>
            <a:round/>
            <a:headEnd/>
            <a:tailEnd/>
          </a:ln>
          <a:effectLst>
            <a:outerShdw blurRad="40005" dist="22987" dir="5400000" algn="ctr" rotWithShape="0">
              <a:srgbClr val="000000">
                <a:alpha val="35000"/>
              </a:srgbClr>
            </a:outerShdw>
          </a:effectLst>
          <a:extLst/>
        </p:spPr>
        <p:txBody>
          <a:bodyPr wrap="none" anchor="ctr"/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934598" y="3195430"/>
            <a:ext cx="7617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3C4B5E"/>
                </a:solidFill>
                <a:latin typeface="Helvetica LT Std Light"/>
                <a:cs typeface="Helvetica LT Std Light"/>
              </a:rPr>
              <a:t>file1.txt</a:t>
            </a:r>
            <a:endParaRPr lang="en-US" sz="1400" dirty="0">
              <a:solidFill>
                <a:srgbClr val="3C4B5E"/>
              </a:solidFill>
              <a:latin typeface="Helvetica LT Std Light"/>
              <a:cs typeface="Helvetica LT Std Ligh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430062" y="3145364"/>
            <a:ext cx="11019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3C4B5E"/>
                </a:solidFill>
                <a:latin typeface="Helvetica LT Std Light"/>
                <a:cs typeface="Helvetica LT Std Light"/>
              </a:rPr>
              <a:t>Blocks 1 and 2</a:t>
            </a:r>
            <a:endParaRPr lang="en-US" sz="1400" dirty="0">
              <a:solidFill>
                <a:srgbClr val="3C4B5E"/>
              </a:solidFill>
              <a:latin typeface="Helvetica LT Std Light"/>
              <a:cs typeface="Helvetica LT Std Light"/>
            </a:endParaRPr>
          </a:p>
        </p:txBody>
      </p:sp>
      <p:sp>
        <p:nvSpPr>
          <p:cNvPr id="11" name="AutoShape 3"/>
          <p:cNvSpPr>
            <a:spLocks noChangeArrowheads="1"/>
          </p:cNvSpPr>
          <p:nvPr/>
        </p:nvSpPr>
        <p:spPr bwMode="auto">
          <a:xfrm>
            <a:off x="6689700" y="3975458"/>
            <a:ext cx="1514770" cy="403975"/>
          </a:xfrm>
          <a:prstGeom prst="roundRect">
            <a:avLst>
              <a:gd name="adj" fmla="val 106"/>
            </a:avLst>
          </a:prstGeom>
          <a:solidFill>
            <a:schemeClr val="bg1"/>
          </a:solidFill>
          <a:ln w="19050" cap="flat" cmpd="sng">
            <a:solidFill>
              <a:srgbClr val="3C4B5E"/>
            </a:solidFill>
            <a:round/>
            <a:headEnd/>
            <a:tailEnd/>
          </a:ln>
          <a:effectLst>
            <a:outerShdw blurRad="40005" dist="22987" dir="5400000" algn="ctr" rotWithShape="0">
              <a:srgbClr val="000000">
                <a:alpha val="35000"/>
              </a:srgbClr>
            </a:outerShdw>
          </a:effectLst>
          <a:extLst/>
        </p:spPr>
        <p:txBody>
          <a:bodyPr wrap="none" anchor="ctr"/>
          <a:lstStyle/>
          <a:p>
            <a:endParaRPr lang="en-US"/>
          </a:p>
        </p:txBody>
      </p:sp>
      <p:sp>
        <p:nvSpPr>
          <p:cNvPr id="12" name="AutoShape 3"/>
          <p:cNvSpPr>
            <a:spLocks noChangeArrowheads="1"/>
          </p:cNvSpPr>
          <p:nvPr/>
        </p:nvSpPr>
        <p:spPr bwMode="auto">
          <a:xfrm>
            <a:off x="6543141" y="3823058"/>
            <a:ext cx="1514770" cy="403975"/>
          </a:xfrm>
          <a:prstGeom prst="roundRect">
            <a:avLst>
              <a:gd name="adj" fmla="val 106"/>
            </a:avLst>
          </a:prstGeom>
          <a:solidFill>
            <a:srgbClr val="FFFFFF"/>
          </a:solidFill>
          <a:ln w="19050" cap="flat" cmpd="sng">
            <a:solidFill>
              <a:srgbClr val="3C4B5E"/>
            </a:solidFill>
            <a:round/>
            <a:headEnd/>
            <a:tailEnd/>
          </a:ln>
          <a:effectLst>
            <a:outerShdw blurRad="40005" dist="22987" dir="5400000" algn="ctr" rotWithShape="0">
              <a:srgbClr val="000000">
                <a:alpha val="35000"/>
              </a:srgbClr>
            </a:outerShdw>
          </a:effectLst>
          <a:ex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6678653" y="3868821"/>
            <a:ext cx="12875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>
                <a:solidFill>
                  <a:srgbClr val="3C4B5E"/>
                </a:solidFill>
                <a:latin typeface="Helvetica LT Std Light"/>
                <a:cs typeface="Helvetica LT Std Light"/>
              </a:rPr>
              <a:t>program.com</a:t>
            </a:r>
            <a:endParaRPr lang="en-US" sz="1400" dirty="0">
              <a:solidFill>
                <a:srgbClr val="3C4B5E"/>
              </a:solidFill>
              <a:latin typeface="Helvetica LT Std Light"/>
              <a:cs typeface="Helvetica LT Std Ligh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429698" y="3834054"/>
            <a:ext cx="11022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3C4B5E"/>
                </a:solidFill>
                <a:latin typeface="Helvetica LT Std Light"/>
                <a:cs typeface="Helvetica LT Std Light"/>
              </a:rPr>
              <a:t>Blocks 3, 4 and 5</a:t>
            </a:r>
            <a:endParaRPr lang="en-US" sz="1400" dirty="0">
              <a:solidFill>
                <a:srgbClr val="3C4B5E"/>
              </a:solidFill>
              <a:latin typeface="Helvetica LT Std Light"/>
              <a:cs typeface="Helvetica LT Std Light"/>
            </a:endParaRPr>
          </a:p>
        </p:txBody>
      </p:sp>
      <p:sp>
        <p:nvSpPr>
          <p:cNvPr id="1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283B9EA5-CE9A-4950-A80C-5ADF06B45BB8}" type="slidenum">
              <a:rPr lang="en-US" smtClean="0"/>
              <a:pPr/>
              <a:t>63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638715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System Structures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40253"/>
            <a:ext cx="8229599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8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sz="18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b="1" dirty="0" err="1" smtClean="0">
                <a:solidFill>
                  <a:schemeClr val="accent1"/>
                </a:solidFill>
                <a:latin typeface="Courier New"/>
                <a:cs typeface="Courier New"/>
              </a:rPr>
              <a:t>struct</a:t>
            </a:r>
            <a:r>
              <a:rPr lang="en-US" sz="1800" b="1" dirty="0" smtClean="0">
                <a:solidFill>
                  <a:schemeClr val="accent1"/>
                </a:solidFill>
                <a:latin typeface="Courier New"/>
                <a:cs typeface="Courier New"/>
              </a:rPr>
              <a:t> </a:t>
            </a:r>
            <a:r>
              <a:rPr lang="en-US" sz="1800" b="1" dirty="0" err="1">
                <a:latin typeface="Courier New"/>
                <a:cs typeface="Courier New"/>
              </a:rPr>
              <a:t>dirent</a:t>
            </a:r>
            <a:r>
              <a:rPr lang="en-US" sz="1800" b="1" dirty="0">
                <a:latin typeface="Courier New"/>
                <a:cs typeface="Courier New"/>
              </a:rPr>
              <a:t> </a:t>
            </a:r>
            <a:r>
              <a:rPr lang="en-US" sz="1800" b="1" dirty="0" smtClean="0">
                <a:latin typeface="Courier New"/>
                <a:cs typeface="Courier New"/>
              </a:rPr>
              <a:t>{ </a:t>
            </a:r>
          </a:p>
          <a:p>
            <a:pPr marL="0" indent="0">
              <a:buNone/>
            </a:pPr>
            <a:r>
              <a:rPr lang="en-US" sz="1800" b="1" dirty="0">
                <a:latin typeface="Courier New"/>
                <a:cs typeface="Courier New"/>
              </a:rPr>
              <a:t>	</a:t>
            </a:r>
            <a:r>
              <a:rPr lang="en-US" sz="1800" b="1" dirty="0" err="1" smtClean="0">
                <a:solidFill>
                  <a:schemeClr val="accent1"/>
                </a:solidFill>
                <a:latin typeface="Courier New"/>
                <a:cs typeface="Courier New"/>
              </a:rPr>
              <a:t>bool</a:t>
            </a:r>
            <a:r>
              <a:rPr lang="en-US" sz="1800" b="1" dirty="0" smtClean="0">
                <a:solidFill>
                  <a:schemeClr val="accent1"/>
                </a:solidFill>
                <a:latin typeface="Courier New"/>
                <a:cs typeface="Courier New"/>
              </a:rPr>
              <a:t> </a:t>
            </a:r>
            <a:r>
              <a:rPr lang="en-US" sz="1800" b="1" dirty="0">
                <a:latin typeface="Courier New"/>
                <a:cs typeface="Courier New"/>
              </a:rPr>
              <a:t>valid</a:t>
            </a:r>
            <a:r>
              <a:rPr lang="en-US" sz="1800" b="1" dirty="0" smtClean="0"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r>
              <a:rPr lang="en-US" sz="1800" b="1" dirty="0" smtClean="0">
                <a:latin typeface="Courier New"/>
                <a:cs typeface="Courier New"/>
              </a:rPr>
              <a:t>	</a:t>
            </a:r>
            <a:r>
              <a:rPr lang="en-US" sz="1800" b="1" dirty="0" smtClean="0">
                <a:solidFill>
                  <a:schemeClr val="accent1"/>
                </a:solidFill>
                <a:latin typeface="Courier New"/>
                <a:cs typeface="Courier New"/>
              </a:rPr>
              <a:t>char</a:t>
            </a:r>
            <a:r>
              <a:rPr lang="en-US" sz="1800" b="1" dirty="0" smtClean="0">
                <a:latin typeface="Courier New"/>
                <a:cs typeface="Courier New"/>
              </a:rPr>
              <a:t> </a:t>
            </a:r>
            <a:r>
              <a:rPr lang="en-US" sz="1800" b="1" dirty="0">
                <a:latin typeface="Courier New"/>
                <a:cs typeface="Courier New"/>
              </a:rPr>
              <a:t>name[</a:t>
            </a:r>
            <a:r>
              <a:rPr lang="en-US" sz="1800" b="1" dirty="0">
                <a:solidFill>
                  <a:schemeClr val="accent4"/>
                </a:solidFill>
                <a:latin typeface="Courier New"/>
                <a:cs typeface="Courier New"/>
              </a:rPr>
              <a:t>16</a:t>
            </a:r>
            <a:r>
              <a:rPr lang="en-US" sz="1800" b="1" dirty="0">
                <a:latin typeface="Courier New"/>
                <a:cs typeface="Courier New"/>
              </a:rPr>
              <a:t>];</a:t>
            </a:r>
            <a:br>
              <a:rPr lang="en-US" sz="1800" b="1" dirty="0">
                <a:latin typeface="Courier New"/>
                <a:cs typeface="Courier New"/>
              </a:rPr>
            </a:br>
            <a:r>
              <a:rPr lang="en-US" sz="1800" b="1" dirty="0" smtClean="0">
                <a:latin typeface="Courier New"/>
                <a:cs typeface="Courier New"/>
              </a:rPr>
              <a:t>	</a:t>
            </a:r>
            <a:r>
              <a:rPr lang="en-US" sz="1800" b="1" dirty="0" err="1" smtClean="0">
                <a:solidFill>
                  <a:schemeClr val="accent1"/>
                </a:solidFill>
                <a:latin typeface="Courier New"/>
                <a:cs typeface="Courier New"/>
              </a:rPr>
              <a:t>int</a:t>
            </a:r>
            <a:r>
              <a:rPr lang="en-US" sz="1800" b="1" dirty="0" smtClean="0">
                <a:solidFill>
                  <a:schemeClr val="accent1"/>
                </a:solidFill>
                <a:latin typeface="Courier New"/>
                <a:cs typeface="Courier New"/>
              </a:rPr>
              <a:t> </a:t>
            </a:r>
            <a:r>
              <a:rPr lang="en-US" sz="1800" b="1" dirty="0">
                <a:latin typeface="Courier New"/>
                <a:cs typeface="Courier New"/>
              </a:rPr>
              <a:t>start;</a:t>
            </a:r>
            <a:br>
              <a:rPr lang="en-US" sz="1800" b="1" dirty="0">
                <a:latin typeface="Courier New"/>
                <a:cs typeface="Courier New"/>
              </a:rPr>
            </a:br>
            <a:r>
              <a:rPr lang="en-US" sz="1800" b="1" dirty="0" smtClean="0">
                <a:latin typeface="Courier New"/>
                <a:cs typeface="Courier New"/>
              </a:rPr>
              <a:t>	</a:t>
            </a:r>
            <a:r>
              <a:rPr lang="en-US" sz="1800" b="1" dirty="0" err="1" smtClean="0">
                <a:solidFill>
                  <a:schemeClr val="accent1"/>
                </a:solidFill>
                <a:latin typeface="Courier New"/>
                <a:cs typeface="Courier New"/>
              </a:rPr>
              <a:t>int</a:t>
            </a:r>
            <a:r>
              <a:rPr lang="en-US" sz="1800" b="1" dirty="0" smtClean="0">
                <a:solidFill>
                  <a:schemeClr val="accent1"/>
                </a:solidFill>
                <a:latin typeface="Courier New"/>
                <a:cs typeface="Courier New"/>
              </a:rPr>
              <a:t> </a:t>
            </a:r>
            <a:r>
              <a:rPr lang="en-US" sz="1800" b="1" dirty="0" err="1">
                <a:latin typeface="Courier New"/>
                <a:cs typeface="Courier New"/>
              </a:rPr>
              <a:t>len</a:t>
            </a:r>
            <a:r>
              <a:rPr lang="en-US" sz="1800" b="1" dirty="0" smtClean="0"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r>
              <a:rPr lang="en-US" sz="1800" b="1" dirty="0" smtClean="0">
                <a:latin typeface="Courier New"/>
                <a:cs typeface="Courier New"/>
              </a:rPr>
              <a:t>};</a:t>
            </a:r>
            <a:br>
              <a:rPr lang="en-US" sz="1800" b="1" dirty="0" smtClean="0">
                <a:latin typeface="Courier New"/>
                <a:cs typeface="Courier New"/>
              </a:rPr>
            </a:br>
            <a:endParaRPr lang="en-US" sz="1800" b="1" dirty="0" smtClean="0"/>
          </a:p>
          <a:p>
            <a:pPr marL="0" indent="0">
              <a:buNone/>
            </a:pPr>
            <a:r>
              <a:rPr lang="en-US" sz="1800" b="1" dirty="0" err="1" smtClean="0">
                <a:solidFill>
                  <a:schemeClr val="accent1"/>
                </a:solidFill>
                <a:latin typeface="Courier New"/>
                <a:cs typeface="Courier New"/>
              </a:rPr>
              <a:t>struct</a:t>
            </a:r>
            <a:r>
              <a:rPr lang="en-US" sz="1800" b="1" dirty="0" smtClean="0">
                <a:solidFill>
                  <a:schemeClr val="accent1"/>
                </a:solidFill>
                <a:latin typeface="Courier New"/>
                <a:cs typeface="Courier New"/>
              </a:rPr>
              <a:t> </a:t>
            </a:r>
            <a:r>
              <a:rPr lang="en-US" sz="1800" b="1" dirty="0" err="1">
                <a:latin typeface="Courier New"/>
                <a:cs typeface="Courier New"/>
              </a:rPr>
              <a:t>dirent</a:t>
            </a:r>
            <a:r>
              <a:rPr lang="en-US" sz="1800" b="1" dirty="0">
                <a:latin typeface="Courier New"/>
                <a:cs typeface="Courier New"/>
              </a:rPr>
              <a:t> directory[BLK_SIZ/</a:t>
            </a:r>
            <a:r>
              <a:rPr lang="en-US" sz="1800" b="1" dirty="0" err="1">
                <a:solidFill>
                  <a:schemeClr val="accent1"/>
                </a:solidFill>
                <a:latin typeface="Courier New"/>
                <a:cs typeface="Courier New"/>
              </a:rPr>
              <a:t>sizeof</a:t>
            </a:r>
            <a:r>
              <a:rPr lang="en-US" sz="1800" b="1" dirty="0">
                <a:latin typeface="Courier New"/>
                <a:cs typeface="Courier New"/>
              </a:rPr>
              <a:t>(</a:t>
            </a:r>
            <a:r>
              <a:rPr lang="en-US" sz="1800" b="1" dirty="0" err="1">
                <a:solidFill>
                  <a:schemeClr val="accent1"/>
                </a:solidFill>
                <a:latin typeface="Courier New"/>
                <a:cs typeface="Courier New"/>
              </a:rPr>
              <a:t>struct</a:t>
            </a:r>
            <a:r>
              <a:rPr lang="en-US" sz="1800" b="1" dirty="0">
                <a:latin typeface="Courier New"/>
                <a:cs typeface="Courier New"/>
              </a:rPr>
              <a:t> </a:t>
            </a:r>
            <a:r>
              <a:rPr lang="en-US" sz="1800" b="1" dirty="0" err="1">
                <a:latin typeface="Courier New"/>
                <a:cs typeface="Courier New"/>
              </a:rPr>
              <a:t>dirent</a:t>
            </a:r>
            <a:r>
              <a:rPr lang="en-US" sz="1800" b="1" dirty="0">
                <a:latin typeface="Courier New"/>
                <a:cs typeface="Courier New"/>
              </a:rPr>
              <a:t>)]</a:t>
            </a:r>
            <a:br>
              <a:rPr lang="en-US" sz="1800" b="1" dirty="0">
                <a:latin typeface="Courier New"/>
                <a:cs typeface="Courier New"/>
              </a:rPr>
            </a:br>
            <a:endParaRPr lang="en-US" sz="18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b="1" dirty="0" err="1" smtClean="0">
                <a:latin typeface="Courier New"/>
                <a:cs typeface="Courier New"/>
              </a:rPr>
              <a:t>read_disk_block</a:t>
            </a:r>
            <a:r>
              <a:rPr lang="en-US" sz="1800" b="1" dirty="0">
                <a:latin typeface="Courier New"/>
                <a:cs typeface="Courier New"/>
              </a:rPr>
              <a:t>(</a:t>
            </a:r>
            <a:r>
              <a:rPr lang="en-US" sz="1800" b="1" dirty="0">
                <a:solidFill>
                  <a:schemeClr val="accent3"/>
                </a:solidFill>
                <a:latin typeface="Courier New"/>
                <a:cs typeface="Courier New"/>
              </a:rPr>
              <a:t>/*</a:t>
            </a:r>
            <a:r>
              <a:rPr lang="en-US" sz="1800" b="1" dirty="0" err="1">
                <a:solidFill>
                  <a:schemeClr val="accent3"/>
                </a:solidFill>
                <a:latin typeface="Courier New"/>
                <a:cs typeface="Courier New"/>
              </a:rPr>
              <a:t>blk</a:t>
            </a:r>
            <a:r>
              <a:rPr lang="en-US" sz="1800" b="1" dirty="0">
                <a:solidFill>
                  <a:schemeClr val="accent3"/>
                </a:solidFill>
                <a:latin typeface="Courier New"/>
                <a:cs typeface="Courier New"/>
              </a:rPr>
              <a:t> </a:t>
            </a:r>
            <a:r>
              <a:rPr lang="en-US" sz="1800" b="1" dirty="0" smtClean="0">
                <a:solidFill>
                  <a:schemeClr val="accent3"/>
                </a:solidFill>
                <a:latin typeface="Courier New"/>
                <a:cs typeface="Courier New"/>
              </a:rPr>
              <a:t>#*/</a:t>
            </a:r>
            <a:r>
              <a:rPr lang="en-US" sz="1800" b="1" dirty="0" smtClean="0">
                <a:latin typeface="Courier New"/>
                <a:cs typeface="Courier New"/>
              </a:rPr>
              <a:t> </a:t>
            </a:r>
            <a:r>
              <a:rPr lang="en-US" sz="1800" b="1" dirty="0" smtClean="0">
                <a:solidFill>
                  <a:schemeClr val="accent4"/>
                </a:solidFill>
                <a:latin typeface="Courier New"/>
                <a:cs typeface="Courier New"/>
              </a:rPr>
              <a:t>0</a:t>
            </a:r>
            <a:r>
              <a:rPr lang="en-US" sz="1800" b="1" dirty="0">
                <a:latin typeface="Courier New"/>
                <a:cs typeface="Courier New"/>
              </a:rPr>
              <a:t>, </a:t>
            </a:r>
            <a:r>
              <a:rPr lang="en-US" sz="1800" b="1" dirty="0">
                <a:solidFill>
                  <a:schemeClr val="accent3"/>
                </a:solidFill>
                <a:latin typeface="Courier New"/>
                <a:cs typeface="Courier New"/>
              </a:rPr>
              <a:t>/*</a:t>
            </a:r>
            <a:r>
              <a:rPr lang="en-US" sz="1800" b="1" dirty="0" smtClean="0">
                <a:solidFill>
                  <a:schemeClr val="accent3"/>
                </a:solidFill>
                <a:latin typeface="Courier New"/>
                <a:cs typeface="Courier New"/>
              </a:rPr>
              <a:t>destination*/</a:t>
            </a:r>
            <a:r>
              <a:rPr lang="en-US" sz="1800" b="1" dirty="0" smtClean="0">
                <a:latin typeface="Courier New"/>
                <a:cs typeface="Courier New"/>
              </a:rPr>
              <a:t> </a:t>
            </a:r>
            <a:r>
              <a:rPr lang="en-US" sz="1800" b="1" dirty="0">
                <a:latin typeface="Courier New"/>
                <a:cs typeface="Courier New"/>
              </a:rPr>
              <a:t>directory);</a:t>
            </a:r>
            <a:endParaRPr lang="en-US" sz="1800" b="1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955008697"/>
              </p:ext>
            </p:extLst>
          </p:nvPr>
        </p:nvGraphicFramePr>
        <p:xfrm>
          <a:off x="6143926" y="1819474"/>
          <a:ext cx="2405169" cy="1463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23200"/>
                <a:gridCol w="1132241"/>
                <a:gridCol w="443717"/>
                <a:gridCol w="306011"/>
              </a:tblGrid>
              <a:tr h="199208">
                <a:tc>
                  <a:txBody>
                    <a:bodyPr/>
                    <a:lstStyle/>
                    <a:p>
                      <a:r>
                        <a:rPr lang="en-US" sz="1200" b="0" i="0" dirty="0" smtClean="0">
                          <a:solidFill>
                            <a:srgbClr val="3C4B5E"/>
                          </a:solidFill>
                          <a:latin typeface="Helvetica LT Std Light"/>
                          <a:cs typeface="Helvetica LT Std Light"/>
                        </a:rPr>
                        <a:t>Valid?</a:t>
                      </a:r>
                      <a:endParaRPr lang="en-US" sz="1200" b="0" i="0" dirty="0">
                        <a:solidFill>
                          <a:srgbClr val="3C4B5E"/>
                        </a:solidFill>
                        <a:latin typeface="Helvetica LT Std Light"/>
                        <a:cs typeface="Helvetica LT Std Light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rgbClr val="3C4B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C4B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C4B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C4B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 smtClean="0">
                          <a:solidFill>
                            <a:srgbClr val="3C4B5E"/>
                          </a:solidFill>
                          <a:latin typeface="Helvetica LT Std Light"/>
                          <a:cs typeface="Helvetica LT Std Light"/>
                        </a:rPr>
                        <a:t>Name</a:t>
                      </a:r>
                      <a:endParaRPr lang="en-US" sz="1200" b="0" i="0" dirty="0">
                        <a:solidFill>
                          <a:srgbClr val="3C4B5E"/>
                        </a:solidFill>
                        <a:latin typeface="Helvetica LT Std Light"/>
                        <a:cs typeface="Helvetica LT Std Light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rgbClr val="3C4B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C4B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C4B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C4B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 err="1" smtClean="0">
                          <a:solidFill>
                            <a:srgbClr val="3C4B5E"/>
                          </a:solidFill>
                          <a:latin typeface="Helvetica LT Std Light"/>
                          <a:cs typeface="Helvetica LT Std Light"/>
                        </a:rPr>
                        <a:t>Addr</a:t>
                      </a:r>
                      <a:endParaRPr lang="en-US" sz="1200" b="0" i="0" dirty="0">
                        <a:solidFill>
                          <a:srgbClr val="3C4B5E"/>
                        </a:solidFill>
                        <a:latin typeface="Helvetica LT Std Light"/>
                        <a:cs typeface="Helvetica LT Std Light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rgbClr val="3C4B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C4B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C4B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C4B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 err="1" smtClean="0">
                          <a:solidFill>
                            <a:srgbClr val="3C4B5E"/>
                          </a:solidFill>
                          <a:latin typeface="Helvetica LT Std Light"/>
                          <a:cs typeface="Helvetica LT Std Light"/>
                        </a:rPr>
                        <a:t>len</a:t>
                      </a:r>
                      <a:endParaRPr lang="en-US" sz="1200" b="0" i="0" dirty="0">
                        <a:solidFill>
                          <a:srgbClr val="3C4B5E"/>
                        </a:solidFill>
                        <a:latin typeface="Helvetica LT Std Light"/>
                        <a:cs typeface="Helvetica LT Std Light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rgbClr val="3C4B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C4B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C4B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C4B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200" b="0" i="0" dirty="0" smtClean="0">
                          <a:solidFill>
                            <a:srgbClr val="3C4B5E"/>
                          </a:solidFill>
                          <a:latin typeface="Helvetica LT Std Light"/>
                          <a:cs typeface="Helvetica LT Std Light"/>
                        </a:rPr>
                        <a:t>1</a:t>
                      </a:r>
                      <a:endParaRPr lang="en-US" sz="1200" b="0" i="0" dirty="0">
                        <a:solidFill>
                          <a:srgbClr val="3C4B5E"/>
                        </a:solidFill>
                        <a:latin typeface="Helvetica LT Std Light"/>
                        <a:cs typeface="Helvetica LT Std Light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rgbClr val="3C4B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C4B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C4B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C4B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 smtClean="0">
                          <a:solidFill>
                            <a:srgbClr val="3C4B5E"/>
                          </a:solidFill>
                          <a:latin typeface="Helvetica LT Std Light"/>
                          <a:cs typeface="Helvetica LT Std Light"/>
                        </a:rPr>
                        <a:t>“file1.txt”</a:t>
                      </a:r>
                      <a:endParaRPr lang="en-US" sz="1200" b="0" i="0" dirty="0">
                        <a:solidFill>
                          <a:srgbClr val="3C4B5E"/>
                        </a:solidFill>
                        <a:latin typeface="Helvetica LT Std Light"/>
                        <a:cs typeface="Helvetica LT Std Light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rgbClr val="3C4B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C4B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C4B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C4B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 smtClean="0">
                          <a:solidFill>
                            <a:srgbClr val="3C4B5E"/>
                          </a:solidFill>
                          <a:latin typeface="Helvetica LT Std Light"/>
                          <a:cs typeface="Helvetica LT Std Light"/>
                        </a:rPr>
                        <a:t>1</a:t>
                      </a:r>
                      <a:endParaRPr lang="en-US" sz="1200" b="0" i="0" dirty="0">
                        <a:solidFill>
                          <a:srgbClr val="3C4B5E"/>
                        </a:solidFill>
                        <a:latin typeface="Helvetica LT Std Light"/>
                        <a:cs typeface="Helvetica LT Std Light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rgbClr val="3C4B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C4B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C4B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C4B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 smtClean="0">
                          <a:solidFill>
                            <a:srgbClr val="3C4B5E"/>
                          </a:solidFill>
                          <a:latin typeface="Helvetica LT Std Light"/>
                          <a:cs typeface="Helvetica LT Std Light"/>
                        </a:rPr>
                        <a:t>2</a:t>
                      </a:r>
                      <a:endParaRPr lang="en-US" sz="1200" b="0" i="0" dirty="0">
                        <a:solidFill>
                          <a:srgbClr val="3C4B5E"/>
                        </a:solidFill>
                        <a:latin typeface="Helvetica LT Std Light"/>
                        <a:cs typeface="Helvetica LT Std Light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rgbClr val="3C4B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C4B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C4B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C4B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200" b="0" i="0" dirty="0" smtClean="0">
                          <a:solidFill>
                            <a:srgbClr val="3C4B5E"/>
                          </a:solidFill>
                          <a:latin typeface="Helvetica LT Std Light"/>
                          <a:cs typeface="Helvetica LT Std Light"/>
                        </a:rPr>
                        <a:t>0</a:t>
                      </a:r>
                      <a:endParaRPr lang="en-US" sz="1200" b="0" i="0" dirty="0">
                        <a:solidFill>
                          <a:srgbClr val="3C4B5E"/>
                        </a:solidFill>
                        <a:latin typeface="Helvetica LT Std Light"/>
                        <a:cs typeface="Helvetica LT Std Light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rgbClr val="3C4B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C4B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C4B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C4B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b="0" i="0" dirty="0">
                        <a:solidFill>
                          <a:srgbClr val="3C4B5E"/>
                        </a:solidFill>
                        <a:latin typeface="Helvetica LT Std Light"/>
                        <a:cs typeface="Helvetica LT Std Light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rgbClr val="3C4B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C4B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C4B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C4B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b="0" i="0" dirty="0">
                        <a:solidFill>
                          <a:srgbClr val="3C4B5E"/>
                        </a:solidFill>
                        <a:latin typeface="Helvetica LT Std Light"/>
                        <a:cs typeface="Helvetica LT Std Light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rgbClr val="3C4B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C4B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C4B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C4B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b="0" i="0" dirty="0">
                        <a:solidFill>
                          <a:srgbClr val="3C4B5E"/>
                        </a:solidFill>
                        <a:latin typeface="Helvetica LT Std Light"/>
                        <a:cs typeface="Helvetica LT Std Light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rgbClr val="3C4B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C4B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C4B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C4B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200" b="0" i="0" dirty="0" smtClean="0">
                          <a:solidFill>
                            <a:srgbClr val="3C4B5E"/>
                          </a:solidFill>
                          <a:latin typeface="Helvetica LT Std Light"/>
                          <a:cs typeface="Helvetica LT Std Light"/>
                        </a:rPr>
                        <a:t>1</a:t>
                      </a:r>
                      <a:endParaRPr lang="en-US" sz="1200" b="0" i="0" dirty="0">
                        <a:solidFill>
                          <a:srgbClr val="3C4B5E"/>
                        </a:solidFill>
                        <a:latin typeface="Helvetica LT Std Light"/>
                        <a:cs typeface="Helvetica LT Std Light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rgbClr val="3C4B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C4B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C4B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C4B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 smtClean="0">
                          <a:solidFill>
                            <a:srgbClr val="3C4B5E"/>
                          </a:solidFill>
                          <a:latin typeface="Helvetica LT Std Light"/>
                          <a:cs typeface="Helvetica LT Std Light"/>
                        </a:rPr>
                        <a:t>“</a:t>
                      </a:r>
                      <a:r>
                        <a:rPr lang="en-US" sz="1200" b="0" i="0" dirty="0" err="1" smtClean="0">
                          <a:solidFill>
                            <a:srgbClr val="3C4B5E"/>
                          </a:solidFill>
                          <a:latin typeface="Helvetica LT Std Light"/>
                          <a:cs typeface="Helvetica LT Std Light"/>
                        </a:rPr>
                        <a:t>program.com</a:t>
                      </a:r>
                      <a:r>
                        <a:rPr lang="en-US" sz="1200" b="0" i="0" dirty="0" smtClean="0">
                          <a:solidFill>
                            <a:srgbClr val="3C4B5E"/>
                          </a:solidFill>
                          <a:latin typeface="Helvetica LT Std Light"/>
                          <a:cs typeface="Helvetica LT Std Light"/>
                        </a:rPr>
                        <a:t>”</a:t>
                      </a:r>
                      <a:endParaRPr lang="en-US" sz="1200" b="0" i="0" dirty="0">
                        <a:solidFill>
                          <a:srgbClr val="3C4B5E"/>
                        </a:solidFill>
                        <a:latin typeface="Helvetica LT Std Light"/>
                        <a:cs typeface="Helvetica LT Std Light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rgbClr val="3C4B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C4B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C4B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C4B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 smtClean="0">
                          <a:solidFill>
                            <a:srgbClr val="3C4B5E"/>
                          </a:solidFill>
                          <a:latin typeface="Helvetica LT Std Light"/>
                          <a:cs typeface="Helvetica LT Std Light"/>
                        </a:rPr>
                        <a:t>3</a:t>
                      </a:r>
                      <a:endParaRPr lang="en-US" sz="1200" b="0" i="0" dirty="0">
                        <a:solidFill>
                          <a:srgbClr val="3C4B5E"/>
                        </a:solidFill>
                        <a:latin typeface="Helvetica LT Std Light"/>
                        <a:cs typeface="Helvetica LT Std Light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rgbClr val="3C4B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C4B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C4B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C4B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 smtClean="0">
                          <a:solidFill>
                            <a:srgbClr val="3C4B5E"/>
                          </a:solidFill>
                          <a:latin typeface="Helvetica LT Std Light"/>
                          <a:cs typeface="Helvetica LT Std Light"/>
                        </a:rPr>
                        <a:t>3</a:t>
                      </a:r>
                      <a:endParaRPr lang="en-US" sz="1200" b="0" i="0" dirty="0">
                        <a:solidFill>
                          <a:srgbClr val="3C4B5E"/>
                        </a:solidFill>
                        <a:latin typeface="Helvetica LT Std Light"/>
                        <a:cs typeface="Helvetica LT Std Light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rgbClr val="3C4B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C4B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C4B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C4B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5201819" y="1807638"/>
            <a:ext cx="11019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3C4B5E"/>
                </a:solidFill>
                <a:latin typeface="Helvetica LT Std Light"/>
                <a:cs typeface="Helvetica LT Std Light"/>
              </a:rPr>
              <a:t>Block 0 (directory)</a:t>
            </a:r>
            <a:endParaRPr lang="en-US" sz="1400" dirty="0">
              <a:solidFill>
                <a:srgbClr val="3C4B5E"/>
              </a:solidFill>
              <a:latin typeface="Helvetica LT Std Light"/>
              <a:cs typeface="Helvetica LT Std Light"/>
            </a:endParaRPr>
          </a:p>
        </p:txBody>
      </p:sp>
      <p:sp>
        <p:nvSpPr>
          <p:cNvPr id="7" name="AutoShape 3"/>
          <p:cNvSpPr>
            <a:spLocks noChangeArrowheads="1"/>
          </p:cNvSpPr>
          <p:nvPr/>
        </p:nvSpPr>
        <p:spPr bwMode="auto">
          <a:xfrm>
            <a:off x="6385256" y="3378270"/>
            <a:ext cx="1514770" cy="403975"/>
          </a:xfrm>
          <a:prstGeom prst="roundRect">
            <a:avLst>
              <a:gd name="adj" fmla="val 106"/>
            </a:avLst>
          </a:prstGeom>
          <a:solidFill>
            <a:schemeClr val="bg1"/>
          </a:solidFill>
          <a:ln w="19050" cap="flat" cmpd="sng">
            <a:solidFill>
              <a:srgbClr val="3C4B5E"/>
            </a:solidFill>
            <a:round/>
            <a:headEnd/>
            <a:tailEnd/>
          </a:ln>
          <a:effectLst>
            <a:outerShdw blurRad="40005" dist="22987" dir="5400000" algn="ctr" rotWithShape="0">
              <a:srgbClr val="000000">
                <a:alpha val="35000"/>
              </a:srgbClr>
            </a:outerShdw>
          </a:effectLst>
          <a:extLst/>
        </p:spPr>
        <p:txBody>
          <a:bodyPr wrap="none" anchor="ctr"/>
          <a:lstStyle/>
          <a:p>
            <a:endParaRPr lang="en-US"/>
          </a:p>
        </p:txBody>
      </p:sp>
      <p:sp>
        <p:nvSpPr>
          <p:cNvPr id="8" name="AutoShape 3"/>
          <p:cNvSpPr>
            <a:spLocks noChangeArrowheads="1"/>
          </p:cNvSpPr>
          <p:nvPr/>
        </p:nvSpPr>
        <p:spPr bwMode="auto">
          <a:xfrm>
            <a:off x="6238696" y="3225870"/>
            <a:ext cx="1514770" cy="403975"/>
          </a:xfrm>
          <a:prstGeom prst="roundRect">
            <a:avLst>
              <a:gd name="adj" fmla="val 106"/>
            </a:avLst>
          </a:prstGeom>
          <a:solidFill>
            <a:srgbClr val="FFFFFF"/>
          </a:solidFill>
          <a:ln w="19050" cap="flat" cmpd="sng">
            <a:solidFill>
              <a:srgbClr val="3C4B5E"/>
            </a:solidFill>
            <a:round/>
            <a:headEnd/>
            <a:tailEnd/>
          </a:ln>
          <a:effectLst>
            <a:outerShdw blurRad="40005" dist="22987" dir="5400000" algn="ctr" rotWithShape="0">
              <a:srgbClr val="000000">
                <a:alpha val="35000"/>
              </a:srgbClr>
            </a:outerShdw>
          </a:effectLst>
          <a:extLst/>
        </p:spPr>
        <p:txBody>
          <a:bodyPr wrap="none" anchor="ctr"/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629790" y="3271632"/>
            <a:ext cx="7617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3C4B5E"/>
                </a:solidFill>
                <a:latin typeface="Helvetica LT Std Light"/>
                <a:cs typeface="Helvetica LT Std Light"/>
              </a:rPr>
              <a:t>file1.txt</a:t>
            </a:r>
            <a:endParaRPr lang="en-US" sz="1400" dirty="0">
              <a:solidFill>
                <a:srgbClr val="3C4B5E"/>
              </a:solidFill>
              <a:latin typeface="Helvetica LT Std Light"/>
              <a:cs typeface="Helvetica LT Std Ligh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201456" y="3145364"/>
            <a:ext cx="11019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3C4B5E"/>
                </a:solidFill>
                <a:latin typeface="Helvetica LT Std Light"/>
                <a:cs typeface="Helvetica LT Std Light"/>
              </a:rPr>
              <a:t>Blocks 1 and 2</a:t>
            </a:r>
            <a:endParaRPr lang="en-US" sz="1400" dirty="0">
              <a:solidFill>
                <a:srgbClr val="3C4B5E"/>
              </a:solidFill>
              <a:latin typeface="Helvetica LT Std Light"/>
              <a:cs typeface="Helvetica LT Std Light"/>
            </a:endParaRPr>
          </a:p>
        </p:txBody>
      </p:sp>
      <p:sp>
        <p:nvSpPr>
          <p:cNvPr id="11" name="AutoShape 3"/>
          <p:cNvSpPr>
            <a:spLocks noChangeArrowheads="1"/>
          </p:cNvSpPr>
          <p:nvPr/>
        </p:nvSpPr>
        <p:spPr bwMode="auto">
          <a:xfrm>
            <a:off x="6384892" y="4051660"/>
            <a:ext cx="1514770" cy="403975"/>
          </a:xfrm>
          <a:prstGeom prst="roundRect">
            <a:avLst>
              <a:gd name="adj" fmla="val 106"/>
            </a:avLst>
          </a:prstGeom>
          <a:solidFill>
            <a:schemeClr val="bg1"/>
          </a:solidFill>
          <a:ln w="19050" cap="flat" cmpd="sng">
            <a:solidFill>
              <a:srgbClr val="3C4B5E"/>
            </a:solidFill>
            <a:round/>
            <a:headEnd/>
            <a:tailEnd/>
          </a:ln>
          <a:effectLst>
            <a:outerShdw blurRad="40005" dist="22987" dir="5400000" algn="ctr" rotWithShape="0">
              <a:srgbClr val="000000">
                <a:alpha val="35000"/>
              </a:srgbClr>
            </a:outerShdw>
          </a:effectLst>
          <a:extLst/>
        </p:spPr>
        <p:txBody>
          <a:bodyPr wrap="none" anchor="ctr"/>
          <a:lstStyle/>
          <a:p>
            <a:endParaRPr lang="en-US"/>
          </a:p>
        </p:txBody>
      </p:sp>
      <p:sp>
        <p:nvSpPr>
          <p:cNvPr id="12" name="AutoShape 3"/>
          <p:cNvSpPr>
            <a:spLocks noChangeArrowheads="1"/>
          </p:cNvSpPr>
          <p:nvPr/>
        </p:nvSpPr>
        <p:spPr bwMode="auto">
          <a:xfrm>
            <a:off x="6238333" y="3899260"/>
            <a:ext cx="1514770" cy="403975"/>
          </a:xfrm>
          <a:prstGeom prst="roundRect">
            <a:avLst>
              <a:gd name="adj" fmla="val 106"/>
            </a:avLst>
          </a:prstGeom>
          <a:solidFill>
            <a:srgbClr val="FFFFFF"/>
          </a:solidFill>
          <a:ln w="19050" cap="flat" cmpd="sng">
            <a:solidFill>
              <a:srgbClr val="3C4B5E"/>
            </a:solidFill>
            <a:round/>
            <a:headEnd/>
            <a:tailEnd/>
          </a:ln>
          <a:effectLst>
            <a:outerShdw blurRad="40005" dist="22987" dir="5400000" algn="ctr" rotWithShape="0">
              <a:srgbClr val="000000">
                <a:alpha val="35000"/>
              </a:srgbClr>
            </a:outerShdw>
          </a:effectLst>
          <a:ex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6373845" y="3945023"/>
            <a:ext cx="12875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>
                <a:solidFill>
                  <a:srgbClr val="3C4B5E"/>
                </a:solidFill>
                <a:latin typeface="Helvetica LT Std Light"/>
                <a:cs typeface="Helvetica LT Std Light"/>
              </a:rPr>
              <a:t>program.com</a:t>
            </a:r>
            <a:endParaRPr lang="en-US" sz="1400" dirty="0">
              <a:solidFill>
                <a:srgbClr val="3C4B5E"/>
              </a:solidFill>
              <a:latin typeface="Helvetica LT Std Light"/>
              <a:cs typeface="Helvetica LT Std Ligh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201092" y="3834054"/>
            <a:ext cx="11019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3C4B5E"/>
                </a:solidFill>
                <a:latin typeface="Helvetica LT Std Light"/>
                <a:cs typeface="Helvetica LT Std Light"/>
              </a:rPr>
              <a:t>Blocks 3, 4 and 5</a:t>
            </a:r>
            <a:endParaRPr lang="en-US" sz="1400" dirty="0">
              <a:solidFill>
                <a:srgbClr val="3C4B5E"/>
              </a:solidFill>
              <a:latin typeface="Helvetica LT Std Light"/>
              <a:cs typeface="Helvetica LT Std Light"/>
            </a:endParaRPr>
          </a:p>
        </p:txBody>
      </p:sp>
      <p:sp>
        <p:nvSpPr>
          <p:cNvPr id="1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283B9EA5-CE9A-4950-A80C-5ADF06B45BB8}" type="slidenum">
              <a:rPr lang="en-US" smtClean="0"/>
              <a:pPr/>
              <a:t>64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520195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Basic Command 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514" y="1185949"/>
            <a:ext cx="8915400" cy="5584966"/>
          </a:xfrm>
        </p:spPr>
        <p:txBody>
          <a:bodyPr>
            <a:normAutofit fontScale="85000" lnSpcReduction="10000"/>
          </a:bodyPr>
          <a:lstStyle/>
          <a:p>
            <a:r>
              <a:rPr lang="en-US" sz="3600" dirty="0" smtClean="0">
                <a:cs typeface="Courier New"/>
              </a:rPr>
              <a:t>We can now write a very simple command line:</a:t>
            </a:r>
          </a:p>
          <a:p>
            <a:pPr marL="0" indent="0">
              <a:buNone/>
            </a:pPr>
            <a:endParaRPr lang="en-US" sz="18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900" b="1" dirty="0" smtClean="0">
                <a:latin typeface="Courier New"/>
                <a:cs typeface="Courier New"/>
              </a:rPr>
              <a:t>  </a:t>
            </a:r>
            <a:r>
              <a:rPr lang="en-US" sz="1900" b="1" dirty="0" smtClean="0">
                <a:solidFill>
                  <a:schemeClr val="accent1"/>
                </a:solidFill>
                <a:latin typeface="Courier New"/>
                <a:cs typeface="Courier New"/>
              </a:rPr>
              <a:t>char</a:t>
            </a:r>
            <a:r>
              <a:rPr lang="en-US" sz="1900" b="1" dirty="0" smtClean="0">
                <a:latin typeface="Courier New"/>
                <a:cs typeface="Courier New"/>
              </a:rPr>
              <a:t> </a:t>
            </a:r>
            <a:r>
              <a:rPr lang="en-US" sz="1900" b="1" dirty="0">
                <a:latin typeface="Courier New"/>
                <a:cs typeface="Courier New"/>
              </a:rPr>
              <a:t>buffer[</a:t>
            </a:r>
            <a:r>
              <a:rPr lang="en-US" sz="1900" b="1" dirty="0">
                <a:solidFill>
                  <a:schemeClr val="accent4"/>
                </a:solidFill>
                <a:latin typeface="Courier New"/>
                <a:cs typeface="Courier New"/>
              </a:rPr>
              <a:t>80</a:t>
            </a:r>
            <a:r>
              <a:rPr lang="en-US" sz="1900" b="1" dirty="0">
                <a:latin typeface="Courier New"/>
                <a:cs typeface="Courier New"/>
              </a:rPr>
              <a:t>];</a:t>
            </a:r>
            <a:br>
              <a:rPr lang="en-US" sz="1900" b="1" dirty="0">
                <a:latin typeface="Courier New"/>
                <a:cs typeface="Courier New"/>
              </a:rPr>
            </a:br>
            <a:r>
              <a:rPr lang="en-US" sz="1900" b="1" dirty="0" smtClean="0">
                <a:latin typeface="Courier New"/>
                <a:cs typeface="Courier New"/>
              </a:rPr>
              <a:t>  </a:t>
            </a:r>
            <a:r>
              <a:rPr lang="en-US" sz="1900" b="1" dirty="0" err="1" smtClean="0">
                <a:solidFill>
                  <a:schemeClr val="accent1"/>
                </a:solidFill>
                <a:latin typeface="Courier New"/>
                <a:cs typeface="Courier New"/>
              </a:rPr>
              <a:t>struct</a:t>
            </a:r>
            <a:r>
              <a:rPr lang="en-US" sz="1900" b="1" dirty="0" smtClean="0">
                <a:solidFill>
                  <a:schemeClr val="accent1"/>
                </a:solidFill>
                <a:latin typeface="Courier New"/>
                <a:cs typeface="Courier New"/>
              </a:rPr>
              <a:t> </a:t>
            </a:r>
            <a:r>
              <a:rPr lang="en-US" sz="1900" b="1" dirty="0" err="1">
                <a:latin typeface="Courier New"/>
                <a:cs typeface="Courier New"/>
              </a:rPr>
              <a:t>dirent</a:t>
            </a:r>
            <a:r>
              <a:rPr lang="en-US" sz="1900" b="1" dirty="0">
                <a:latin typeface="Courier New"/>
                <a:cs typeface="Courier New"/>
              </a:rPr>
              <a:t> directory[NDIR];</a:t>
            </a:r>
          </a:p>
          <a:p>
            <a:pPr marL="0" indent="0">
              <a:buNone/>
            </a:pPr>
            <a:r>
              <a:rPr lang="en-US" sz="1900" b="1" dirty="0" smtClean="0">
                <a:latin typeface="Courier New"/>
                <a:cs typeface="Courier New"/>
              </a:rPr>
              <a:t>  </a:t>
            </a:r>
            <a:r>
              <a:rPr lang="en-US" sz="1900" b="1" dirty="0" err="1" smtClean="0">
                <a:solidFill>
                  <a:schemeClr val="accent1"/>
                </a:solidFill>
                <a:latin typeface="Courier New"/>
                <a:cs typeface="Courier New"/>
              </a:rPr>
              <a:t>int</a:t>
            </a:r>
            <a:r>
              <a:rPr lang="en-US" sz="1900" b="1" dirty="0" smtClean="0">
                <a:solidFill>
                  <a:schemeClr val="accent1"/>
                </a:solidFill>
                <a:latin typeface="Courier New"/>
                <a:cs typeface="Courier New"/>
              </a:rPr>
              <a:t> </a:t>
            </a:r>
            <a:r>
              <a:rPr lang="en-US" sz="1900" b="1" dirty="0" err="1">
                <a:latin typeface="Courier New"/>
                <a:cs typeface="Courier New"/>
              </a:rPr>
              <a:t>i</a:t>
            </a:r>
            <a:r>
              <a:rPr lang="en-US" sz="1900" b="1" dirty="0">
                <a:latin typeface="Courier New"/>
                <a:cs typeface="Courier New"/>
              </a:rPr>
              <a:t>, start, count;</a:t>
            </a:r>
          </a:p>
          <a:p>
            <a:pPr marL="0" indent="0">
              <a:buNone/>
            </a:pPr>
            <a:r>
              <a:rPr lang="en-US" sz="1900" b="1" dirty="0" smtClean="0">
                <a:latin typeface="Courier New"/>
                <a:cs typeface="Courier New"/>
              </a:rPr>
              <a:t>  void </a:t>
            </a:r>
            <a:r>
              <a:rPr lang="en-US" sz="1900" b="1" dirty="0">
                <a:latin typeface="Courier New"/>
                <a:cs typeface="Courier New"/>
              </a:rPr>
              <a:t>*</a:t>
            </a:r>
            <a:r>
              <a:rPr lang="en-US" sz="1900" b="1" dirty="0" err="1">
                <a:latin typeface="Courier New"/>
                <a:cs typeface="Courier New"/>
              </a:rPr>
              <a:t>program_base</a:t>
            </a:r>
            <a:r>
              <a:rPr lang="en-US" sz="1900" b="1" dirty="0">
                <a:latin typeface="Courier New"/>
                <a:cs typeface="Courier New"/>
              </a:rPr>
              <a:t> = …; </a:t>
            </a:r>
            <a:r>
              <a:rPr lang="en-US" sz="1900" b="1" dirty="0">
                <a:solidFill>
                  <a:schemeClr val="accent3"/>
                </a:solidFill>
                <a:latin typeface="Courier New"/>
                <a:cs typeface="Courier New"/>
              </a:rPr>
              <a:t>/* probably 0x100 or so */</a:t>
            </a:r>
          </a:p>
          <a:p>
            <a:pPr marL="0" indent="0">
              <a:buNone/>
            </a:pPr>
            <a:r>
              <a:rPr lang="en-US" sz="1900" b="1" dirty="0">
                <a:latin typeface="Courier New"/>
                <a:cs typeface="Courier New"/>
              </a:rPr>
              <a:t>  </a:t>
            </a:r>
            <a:r>
              <a:rPr lang="en-US" sz="1900" b="1" dirty="0">
                <a:solidFill>
                  <a:schemeClr val="accent1"/>
                </a:solidFill>
                <a:latin typeface="Courier New"/>
                <a:cs typeface="Courier New"/>
              </a:rPr>
              <a:t>while</a:t>
            </a:r>
            <a:r>
              <a:rPr lang="en-US" sz="1900" b="1" dirty="0">
                <a:latin typeface="Courier New"/>
                <a:cs typeface="Courier New"/>
              </a:rPr>
              <a:t> (</a:t>
            </a:r>
            <a:r>
              <a:rPr lang="en-US" sz="1900" b="1" dirty="0">
                <a:solidFill>
                  <a:schemeClr val="accent4"/>
                </a:solidFill>
                <a:latin typeface="Courier New"/>
                <a:cs typeface="Courier New"/>
              </a:rPr>
              <a:t>1</a:t>
            </a:r>
            <a:r>
              <a:rPr lang="en-US" sz="1900" b="1" dirty="0">
                <a:latin typeface="Courier New"/>
                <a:cs typeface="Courier New"/>
              </a:rPr>
              <a:t>) {</a:t>
            </a:r>
          </a:p>
          <a:p>
            <a:pPr marL="0" indent="0">
              <a:buNone/>
            </a:pPr>
            <a:r>
              <a:rPr lang="en-US" sz="1900" b="1" dirty="0">
                <a:latin typeface="Courier New"/>
                <a:cs typeface="Courier New"/>
              </a:rPr>
              <a:t>    </a:t>
            </a:r>
            <a:r>
              <a:rPr lang="en-US" sz="1900" b="1" dirty="0" err="1">
                <a:latin typeface="Courier New"/>
                <a:cs typeface="Courier New"/>
              </a:rPr>
              <a:t>getline</a:t>
            </a:r>
            <a:r>
              <a:rPr lang="en-US" sz="1900" b="1" dirty="0">
                <a:latin typeface="Courier New"/>
                <a:cs typeface="Courier New"/>
              </a:rPr>
              <a:t>(buffer);</a:t>
            </a:r>
          </a:p>
          <a:p>
            <a:pPr marL="0" indent="0">
              <a:buNone/>
            </a:pPr>
            <a:r>
              <a:rPr lang="en-US" sz="1900" b="1" dirty="0">
                <a:latin typeface="Courier New"/>
                <a:cs typeface="Courier New"/>
              </a:rPr>
              <a:t> </a:t>
            </a:r>
            <a:r>
              <a:rPr lang="en-US" sz="1900" b="1" dirty="0" smtClean="0">
                <a:latin typeface="Courier New"/>
                <a:cs typeface="Courier New"/>
              </a:rPr>
              <a:t>   </a:t>
            </a:r>
            <a:r>
              <a:rPr lang="en-US" sz="1900" b="1" dirty="0" err="1" smtClean="0">
                <a:latin typeface="Courier New"/>
                <a:cs typeface="Courier New"/>
              </a:rPr>
              <a:t>read_disk_block</a:t>
            </a:r>
            <a:r>
              <a:rPr lang="en-US" sz="1900" b="1" dirty="0" smtClean="0">
                <a:latin typeface="Courier New"/>
                <a:cs typeface="Courier New"/>
              </a:rPr>
              <a:t>(DIR_SECTOR, </a:t>
            </a:r>
            <a:r>
              <a:rPr lang="en-US" sz="1900" b="1" dirty="0">
                <a:latin typeface="Courier New"/>
                <a:cs typeface="Courier New"/>
              </a:rPr>
              <a:t>directory);</a:t>
            </a:r>
          </a:p>
          <a:p>
            <a:pPr marL="0" indent="0">
              <a:buNone/>
            </a:pPr>
            <a:r>
              <a:rPr lang="en-US" sz="1900" b="1" dirty="0">
                <a:latin typeface="Courier New"/>
                <a:cs typeface="Courier New"/>
              </a:rPr>
              <a:t>    </a:t>
            </a:r>
            <a:r>
              <a:rPr lang="en-US" sz="1900" b="1" dirty="0">
                <a:solidFill>
                  <a:schemeClr val="accent1"/>
                </a:solidFill>
                <a:latin typeface="Courier New"/>
                <a:cs typeface="Courier New"/>
              </a:rPr>
              <a:t>for</a:t>
            </a:r>
            <a:r>
              <a:rPr lang="en-US" sz="1900" b="1" dirty="0">
                <a:latin typeface="Courier New"/>
                <a:cs typeface="Courier New"/>
              </a:rPr>
              <a:t> (</a:t>
            </a:r>
            <a:r>
              <a:rPr lang="en-US" sz="1900" b="1" dirty="0" err="1">
                <a:latin typeface="Courier New"/>
                <a:cs typeface="Courier New"/>
              </a:rPr>
              <a:t>i</a:t>
            </a:r>
            <a:r>
              <a:rPr lang="en-US" sz="1900" b="1" dirty="0">
                <a:latin typeface="Courier New"/>
                <a:cs typeface="Courier New"/>
              </a:rPr>
              <a:t> = </a:t>
            </a:r>
            <a:r>
              <a:rPr lang="en-US" sz="1900" b="1" dirty="0">
                <a:solidFill>
                  <a:schemeClr val="accent4"/>
                </a:solidFill>
                <a:latin typeface="Courier New"/>
                <a:cs typeface="Courier New"/>
              </a:rPr>
              <a:t>0</a:t>
            </a:r>
            <a:r>
              <a:rPr lang="en-US" sz="1900" b="1" dirty="0">
                <a:latin typeface="Courier New"/>
                <a:cs typeface="Courier New"/>
              </a:rPr>
              <a:t>; </a:t>
            </a:r>
            <a:r>
              <a:rPr lang="en-US" sz="1900" b="1" dirty="0" err="1">
                <a:latin typeface="Courier New"/>
                <a:cs typeface="Courier New"/>
              </a:rPr>
              <a:t>i</a:t>
            </a:r>
            <a:r>
              <a:rPr lang="en-US" sz="1900" b="1" dirty="0">
                <a:latin typeface="Courier New"/>
                <a:cs typeface="Courier New"/>
              </a:rPr>
              <a:t> &lt; NDIR; </a:t>
            </a:r>
            <a:r>
              <a:rPr lang="en-US" sz="1900" b="1" dirty="0" err="1">
                <a:latin typeface="Courier New"/>
                <a:cs typeface="Courier New"/>
              </a:rPr>
              <a:t>i</a:t>
            </a:r>
            <a:r>
              <a:rPr lang="en-US" sz="1900" b="1" dirty="0">
                <a:latin typeface="Courier New"/>
                <a:cs typeface="Courier New"/>
              </a:rPr>
              <a:t>++) {</a:t>
            </a:r>
          </a:p>
          <a:p>
            <a:pPr marL="0" indent="0">
              <a:buNone/>
            </a:pPr>
            <a:r>
              <a:rPr lang="en-US" sz="1900" b="1" dirty="0">
                <a:latin typeface="Courier New"/>
                <a:cs typeface="Courier New"/>
              </a:rPr>
              <a:t> </a:t>
            </a:r>
            <a:r>
              <a:rPr lang="en-US" sz="1900" b="1" dirty="0" smtClean="0">
                <a:latin typeface="Courier New"/>
                <a:cs typeface="Courier New"/>
              </a:rPr>
              <a:t>     </a:t>
            </a:r>
            <a:r>
              <a:rPr lang="en-US" sz="1900" b="1" dirty="0" smtClean="0">
                <a:solidFill>
                  <a:schemeClr val="accent1"/>
                </a:solidFill>
                <a:latin typeface="Courier New"/>
                <a:cs typeface="Courier New"/>
              </a:rPr>
              <a:t>if</a:t>
            </a:r>
            <a:r>
              <a:rPr lang="en-US" sz="1900" b="1" dirty="0" smtClean="0">
                <a:latin typeface="Courier New"/>
                <a:cs typeface="Courier New"/>
              </a:rPr>
              <a:t> (</a:t>
            </a:r>
            <a:r>
              <a:rPr lang="en-US" sz="1900" b="1" dirty="0" err="1" smtClean="0">
                <a:latin typeface="Courier New"/>
                <a:cs typeface="Courier New"/>
              </a:rPr>
              <a:t>strcmp</a:t>
            </a:r>
            <a:r>
              <a:rPr lang="en-US" sz="1900" b="1" dirty="0" smtClean="0">
                <a:latin typeface="Courier New"/>
                <a:cs typeface="Courier New"/>
              </a:rPr>
              <a:t>(</a:t>
            </a:r>
            <a:r>
              <a:rPr lang="en-US" sz="1900" b="1" dirty="0" err="1" smtClean="0">
                <a:latin typeface="Courier New"/>
                <a:cs typeface="Courier New"/>
              </a:rPr>
              <a:t>buffer,directory</a:t>
            </a:r>
            <a:r>
              <a:rPr lang="en-US" sz="1900" b="1" dirty="0" smtClean="0">
                <a:latin typeface="Courier New"/>
                <a:cs typeface="Courier New"/>
              </a:rPr>
              <a:t>[</a:t>
            </a:r>
            <a:r>
              <a:rPr lang="en-US" sz="1900" b="1" dirty="0" err="1" smtClean="0">
                <a:latin typeface="Courier New"/>
                <a:cs typeface="Courier New"/>
              </a:rPr>
              <a:t>i</a:t>
            </a:r>
            <a:r>
              <a:rPr lang="en-US" sz="1900" b="1" dirty="0">
                <a:latin typeface="Courier New"/>
                <a:cs typeface="Courier New"/>
              </a:rPr>
              <a:t>].name</a:t>
            </a:r>
            <a:r>
              <a:rPr lang="en-US" sz="1900" b="1" dirty="0" smtClean="0">
                <a:latin typeface="Courier New"/>
                <a:cs typeface="Courier New"/>
              </a:rPr>
              <a:t>)== </a:t>
            </a:r>
            <a:r>
              <a:rPr lang="en-US" sz="1900" b="1" dirty="0" smtClean="0">
                <a:solidFill>
                  <a:schemeClr val="accent4"/>
                </a:solidFill>
                <a:latin typeface="Courier New"/>
                <a:cs typeface="Courier New"/>
              </a:rPr>
              <a:t>0</a:t>
            </a:r>
            <a:r>
              <a:rPr lang="en-US" sz="1900" b="1" dirty="0" smtClean="0">
                <a:latin typeface="Courier New"/>
                <a:cs typeface="Courier New"/>
              </a:rPr>
              <a:t> &amp;&amp; directory[</a:t>
            </a:r>
            <a:r>
              <a:rPr lang="en-US" sz="1900" b="1" dirty="0" err="1" smtClean="0">
                <a:latin typeface="Courier New"/>
                <a:cs typeface="Courier New"/>
              </a:rPr>
              <a:t>i</a:t>
            </a:r>
            <a:r>
              <a:rPr lang="en-US" sz="1900" b="1" dirty="0">
                <a:latin typeface="Courier New"/>
                <a:cs typeface="Courier New"/>
              </a:rPr>
              <a:t>].valid</a:t>
            </a:r>
            <a:r>
              <a:rPr lang="en-US" sz="1900" b="1" dirty="0" smtClean="0">
                <a:latin typeface="Courier New"/>
                <a:cs typeface="Courier New"/>
              </a:rPr>
              <a:t>) {</a:t>
            </a:r>
            <a:endParaRPr lang="en-US" sz="19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900" b="1" dirty="0">
                <a:latin typeface="Courier New"/>
                <a:cs typeface="Courier New"/>
              </a:rPr>
              <a:t> </a:t>
            </a:r>
            <a:r>
              <a:rPr lang="en-US" sz="1900" b="1" dirty="0" smtClean="0">
                <a:latin typeface="Courier New"/>
                <a:cs typeface="Courier New"/>
              </a:rPr>
              <a:t>       </a:t>
            </a:r>
            <a:r>
              <a:rPr lang="en-US" sz="1900" b="1" dirty="0" smtClean="0">
                <a:solidFill>
                  <a:schemeClr val="accent1"/>
                </a:solidFill>
                <a:latin typeface="Courier New"/>
                <a:cs typeface="Courier New"/>
              </a:rPr>
              <a:t>for</a:t>
            </a:r>
            <a:r>
              <a:rPr lang="en-US" sz="1900" b="1" dirty="0" smtClean="0">
                <a:latin typeface="Courier New"/>
                <a:cs typeface="Courier New"/>
              </a:rPr>
              <a:t> </a:t>
            </a:r>
            <a:r>
              <a:rPr lang="en-US" sz="1900" b="1" dirty="0">
                <a:latin typeface="Courier New"/>
                <a:cs typeface="Courier New"/>
              </a:rPr>
              <a:t>(j = </a:t>
            </a:r>
            <a:r>
              <a:rPr lang="en-US" sz="1900" b="1" dirty="0">
                <a:solidFill>
                  <a:schemeClr val="accent4"/>
                </a:solidFill>
                <a:latin typeface="Courier New"/>
                <a:cs typeface="Courier New"/>
              </a:rPr>
              <a:t>0</a:t>
            </a:r>
            <a:r>
              <a:rPr lang="en-US" sz="1900" b="1" dirty="0">
                <a:latin typeface="Courier New"/>
                <a:cs typeface="Courier New"/>
              </a:rPr>
              <a:t>; j &lt; directory[</a:t>
            </a:r>
            <a:r>
              <a:rPr lang="en-US" sz="1900" b="1" dirty="0" err="1">
                <a:latin typeface="Courier New"/>
                <a:cs typeface="Courier New"/>
              </a:rPr>
              <a:t>i</a:t>
            </a:r>
            <a:r>
              <a:rPr lang="en-US" sz="1900" b="1" dirty="0">
                <a:latin typeface="Courier New"/>
                <a:cs typeface="Courier New"/>
              </a:rPr>
              <a:t>].</a:t>
            </a:r>
            <a:r>
              <a:rPr lang="en-US" sz="1900" b="1" dirty="0" err="1">
                <a:latin typeface="Courier New"/>
                <a:cs typeface="Courier New"/>
              </a:rPr>
              <a:t>len</a:t>
            </a:r>
            <a:r>
              <a:rPr lang="en-US" sz="1900" b="1" dirty="0">
                <a:latin typeface="Courier New"/>
                <a:cs typeface="Courier New"/>
              </a:rPr>
              <a:t>; j++)</a:t>
            </a:r>
          </a:p>
          <a:p>
            <a:pPr marL="0" indent="0">
              <a:buNone/>
            </a:pPr>
            <a:r>
              <a:rPr lang="en-US" sz="1900" b="1" dirty="0">
                <a:latin typeface="Courier New"/>
                <a:cs typeface="Courier New"/>
              </a:rPr>
              <a:t> </a:t>
            </a:r>
            <a:r>
              <a:rPr lang="en-US" sz="1900" b="1" dirty="0" smtClean="0">
                <a:latin typeface="Courier New"/>
                <a:cs typeface="Courier New"/>
              </a:rPr>
              <a:t>         </a:t>
            </a:r>
            <a:r>
              <a:rPr lang="en-US" sz="1900" b="1" dirty="0" err="1" smtClean="0">
                <a:latin typeface="Courier New"/>
                <a:cs typeface="Courier New"/>
              </a:rPr>
              <a:t>read_disk_block</a:t>
            </a:r>
            <a:r>
              <a:rPr lang="en-US" sz="1900" b="1" dirty="0" smtClean="0">
                <a:latin typeface="Courier New"/>
                <a:cs typeface="Courier New"/>
              </a:rPr>
              <a:t>(</a:t>
            </a:r>
            <a:r>
              <a:rPr lang="en-US" sz="1900" b="1" dirty="0" smtClean="0">
                <a:solidFill>
                  <a:schemeClr val="accent3"/>
                </a:solidFill>
                <a:latin typeface="Courier New"/>
                <a:cs typeface="Courier New"/>
              </a:rPr>
              <a:t>/* block # */</a:t>
            </a:r>
            <a:r>
              <a:rPr lang="en-US" sz="1900" b="1" dirty="0" smtClean="0">
                <a:latin typeface="Courier New"/>
                <a:cs typeface="Courier New"/>
              </a:rPr>
              <a:t> </a:t>
            </a:r>
            <a:r>
              <a:rPr lang="en-US" sz="1900" b="1" dirty="0">
                <a:latin typeface="Courier New"/>
                <a:cs typeface="Courier New"/>
              </a:rPr>
              <a:t>directory[</a:t>
            </a:r>
            <a:r>
              <a:rPr lang="en-US" sz="1900" b="1" dirty="0" err="1">
                <a:latin typeface="Courier New"/>
                <a:cs typeface="Courier New"/>
              </a:rPr>
              <a:t>i</a:t>
            </a:r>
            <a:r>
              <a:rPr lang="en-US" sz="1900" b="1" dirty="0">
                <a:latin typeface="Courier New"/>
                <a:cs typeface="Courier New"/>
              </a:rPr>
              <a:t>].</a:t>
            </a:r>
            <a:r>
              <a:rPr lang="en-US" sz="1900" b="1" dirty="0" smtClean="0">
                <a:latin typeface="Courier New"/>
                <a:cs typeface="Courier New"/>
              </a:rPr>
              <a:t>start + j</a:t>
            </a:r>
            <a:r>
              <a:rPr lang="en-US" sz="1900" b="1" dirty="0">
                <a:latin typeface="Courier New"/>
                <a:cs typeface="Courier New"/>
              </a:rPr>
              <a:t>, </a:t>
            </a:r>
            <a:br>
              <a:rPr lang="en-US" sz="1900" b="1" dirty="0">
                <a:latin typeface="Courier New"/>
                <a:cs typeface="Courier New"/>
              </a:rPr>
            </a:br>
            <a:r>
              <a:rPr lang="en-US" sz="1900" b="1" dirty="0">
                <a:latin typeface="Courier New"/>
                <a:cs typeface="Courier New"/>
              </a:rPr>
              <a:t>			</a:t>
            </a:r>
            <a:r>
              <a:rPr lang="en-US" sz="1900" b="1" dirty="0" smtClean="0">
                <a:latin typeface="Courier New"/>
                <a:cs typeface="Courier New"/>
              </a:rPr>
              <a:t>   </a:t>
            </a:r>
            <a:r>
              <a:rPr lang="en-US" sz="1900" b="1" dirty="0" smtClean="0">
                <a:solidFill>
                  <a:schemeClr val="accent3"/>
                </a:solidFill>
                <a:latin typeface="Courier New"/>
                <a:cs typeface="Courier New"/>
              </a:rPr>
              <a:t>/* destination</a:t>
            </a:r>
            <a:r>
              <a:rPr lang="en-US" sz="1900" b="1" dirty="0">
                <a:solidFill>
                  <a:schemeClr val="accent3"/>
                </a:solidFill>
                <a:latin typeface="Courier New"/>
                <a:cs typeface="Courier New"/>
              </a:rPr>
              <a:t>*/</a:t>
            </a:r>
            <a:r>
              <a:rPr lang="en-US" sz="1900" b="1" dirty="0">
                <a:latin typeface="Courier New"/>
                <a:cs typeface="Courier New"/>
              </a:rPr>
              <a:t> </a:t>
            </a:r>
            <a:r>
              <a:rPr lang="en-US" sz="1900" b="1" dirty="0" err="1">
                <a:latin typeface="Courier New"/>
                <a:cs typeface="Courier New"/>
              </a:rPr>
              <a:t>program_base</a:t>
            </a:r>
            <a:r>
              <a:rPr lang="en-US" sz="1900" b="1" dirty="0">
                <a:latin typeface="Courier New"/>
                <a:cs typeface="Courier New"/>
              </a:rPr>
              <a:t> + </a:t>
            </a:r>
            <a:r>
              <a:rPr lang="en-US" sz="1900" b="1" dirty="0" smtClean="0">
                <a:latin typeface="Courier New"/>
                <a:cs typeface="Courier New"/>
              </a:rPr>
              <a:t>j * </a:t>
            </a:r>
            <a:r>
              <a:rPr lang="en-US" sz="1900" b="1" dirty="0" smtClean="0">
                <a:solidFill>
                  <a:schemeClr val="accent4"/>
                </a:solidFill>
                <a:latin typeface="Courier New"/>
                <a:cs typeface="Courier New"/>
              </a:rPr>
              <a:t>512</a:t>
            </a:r>
            <a:r>
              <a:rPr lang="en-US" sz="1900" b="1" dirty="0">
                <a:latin typeface="Courier New"/>
                <a:cs typeface="Courier New"/>
              </a:rPr>
              <a:t>);</a:t>
            </a:r>
          </a:p>
          <a:p>
            <a:pPr marL="0" indent="0">
              <a:buNone/>
            </a:pPr>
            <a:r>
              <a:rPr lang="en-US" sz="1900" b="1" dirty="0">
                <a:latin typeface="Courier New"/>
                <a:cs typeface="Courier New"/>
              </a:rPr>
              <a:t> </a:t>
            </a:r>
            <a:r>
              <a:rPr lang="en-US" sz="1900" b="1" dirty="0" smtClean="0">
                <a:latin typeface="Courier New"/>
                <a:cs typeface="Courier New"/>
              </a:rPr>
              <a:t>       </a:t>
            </a:r>
            <a:r>
              <a:rPr lang="en-US" sz="1900" b="1" dirty="0" smtClean="0">
                <a:solidFill>
                  <a:schemeClr val="accent1"/>
                </a:solidFill>
                <a:latin typeface="Courier New"/>
                <a:cs typeface="Courier New"/>
              </a:rPr>
              <a:t>break</a:t>
            </a:r>
            <a:r>
              <a:rPr lang="en-US" sz="1900" b="1" dirty="0"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r>
              <a:rPr lang="en-US" sz="1900" b="1" dirty="0">
                <a:latin typeface="Courier New"/>
                <a:cs typeface="Courier New"/>
              </a:rPr>
              <a:t> </a:t>
            </a:r>
            <a:r>
              <a:rPr lang="en-US" sz="1900" b="1" dirty="0" smtClean="0">
                <a:latin typeface="Courier New"/>
                <a:cs typeface="Courier New"/>
              </a:rPr>
              <a:t>     }</a:t>
            </a:r>
            <a:endParaRPr lang="en-US" sz="19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900" b="1" dirty="0">
                <a:latin typeface="Courier New"/>
                <a:cs typeface="Courier New"/>
              </a:rPr>
              <a:t> </a:t>
            </a:r>
            <a:r>
              <a:rPr lang="en-US" sz="1900" b="1" dirty="0" smtClean="0">
                <a:latin typeface="Courier New"/>
                <a:cs typeface="Courier New"/>
              </a:rPr>
              <a:t>   }</a:t>
            </a:r>
            <a:endParaRPr lang="en-US" sz="19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900" b="1" dirty="0">
                <a:latin typeface="Courier New"/>
                <a:cs typeface="Courier New"/>
              </a:rPr>
              <a:t>    </a:t>
            </a:r>
            <a:r>
              <a:rPr lang="en-US" sz="1900" b="1" dirty="0" err="1">
                <a:solidFill>
                  <a:schemeClr val="accent1"/>
                </a:solidFill>
                <a:latin typeface="Courier New"/>
                <a:cs typeface="Courier New"/>
              </a:rPr>
              <a:t>asm</a:t>
            </a:r>
            <a:r>
              <a:rPr lang="en-US" sz="1900" b="1" dirty="0" smtClean="0">
                <a:latin typeface="Courier New"/>
                <a:cs typeface="Courier New"/>
              </a:rPr>
              <a:t>(“call </a:t>
            </a:r>
            <a:r>
              <a:rPr lang="en-US" sz="1900" b="1" dirty="0" err="1" smtClean="0">
                <a:latin typeface="Courier New"/>
                <a:cs typeface="Courier New"/>
              </a:rPr>
              <a:t>program_base</a:t>
            </a:r>
            <a:r>
              <a:rPr lang="en-US" sz="1900" b="1" dirty="0">
                <a:latin typeface="Courier New"/>
                <a:cs typeface="Courier New"/>
              </a:rPr>
              <a:t>”);</a:t>
            </a:r>
          </a:p>
          <a:p>
            <a:pPr marL="0" indent="0">
              <a:buNone/>
            </a:pPr>
            <a:r>
              <a:rPr lang="en-US" sz="1900" b="1" dirty="0">
                <a:latin typeface="Courier New"/>
                <a:cs typeface="Courier New"/>
              </a:rPr>
              <a:t>    </a:t>
            </a:r>
            <a:r>
              <a:rPr lang="en-US" sz="1900" b="1" dirty="0">
                <a:solidFill>
                  <a:schemeClr val="accent3"/>
                </a:solidFill>
                <a:latin typeface="Courier New"/>
                <a:cs typeface="Courier New"/>
              </a:rPr>
              <a:t>/* returns here when program is done </a:t>
            </a:r>
            <a:r>
              <a:rPr lang="en-US" sz="1900" b="1" dirty="0" smtClean="0">
                <a:solidFill>
                  <a:schemeClr val="accent3"/>
                </a:solidFill>
                <a:latin typeface="Courier New"/>
                <a:cs typeface="Courier New"/>
              </a:rPr>
              <a:t>*/</a:t>
            </a:r>
          </a:p>
          <a:p>
            <a:pPr marL="0" indent="0">
              <a:buNone/>
            </a:pPr>
            <a:r>
              <a:rPr lang="en-US" sz="1900" b="1" dirty="0">
                <a:latin typeface="Courier New"/>
                <a:cs typeface="Courier New"/>
              </a:rPr>
              <a:t> </a:t>
            </a:r>
            <a:r>
              <a:rPr lang="en-US" sz="1900" b="1" dirty="0" smtClean="0">
                <a:latin typeface="Courier New"/>
                <a:cs typeface="Courier New"/>
              </a:rPr>
              <a:t> }</a:t>
            </a:r>
            <a:endParaRPr lang="en-US" sz="1900" b="1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283B9EA5-CE9A-4950-A80C-5ADF06B45BB8}" type="slidenum">
              <a:rPr lang="en-US" smtClean="0"/>
              <a:pPr/>
              <a:t>65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829305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Limitations of Our 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882" y="1600200"/>
            <a:ext cx="5910944" cy="4525963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Crashes if it can’t find the specified program</a:t>
            </a:r>
          </a:p>
          <a:p>
            <a:r>
              <a:rPr lang="en-US" dirty="0" smtClean="0"/>
              <a:t>If the program crashes, the whole OS needs to be restarted</a:t>
            </a:r>
          </a:p>
          <a:p>
            <a:r>
              <a:rPr lang="en-US" dirty="0" smtClean="0"/>
              <a:t>Programs may not run if the OS is upgraded</a:t>
            </a:r>
          </a:p>
          <a:p>
            <a:pPr lvl="1"/>
            <a:r>
              <a:rPr lang="en-US" dirty="0" smtClean="0"/>
              <a:t>Why?</a:t>
            </a:r>
          </a:p>
          <a:p>
            <a:pPr lvl="1"/>
            <a:r>
              <a:rPr lang="en-US" dirty="0" smtClean="0"/>
              <a:t>Programs access OS APIs directly</a:t>
            </a:r>
          </a:p>
          <a:p>
            <a:pPr lvl="1"/>
            <a:r>
              <a:rPr lang="en-US" dirty="0" smtClean="0"/>
              <a:t>What if the addresses change?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283B9EA5-CE9A-4950-A80C-5ADF06B45BB8}" type="slidenum">
              <a:rPr lang="en-US" smtClean="0"/>
              <a:pPr/>
              <a:t>66</a:t>
            </a:fld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6776943" y="1698821"/>
            <a:ext cx="1627221" cy="425399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30" name="Rectangle 29"/>
          <p:cNvSpPr/>
          <p:nvPr/>
        </p:nvSpPr>
        <p:spPr>
          <a:xfrm>
            <a:off x="6776943" y="5540011"/>
            <a:ext cx="1627221" cy="4171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IVT</a:t>
            </a:r>
            <a:endParaRPr lang="en-US" sz="2000" dirty="0"/>
          </a:p>
        </p:txBody>
      </p:sp>
      <p:sp>
        <p:nvSpPr>
          <p:cNvPr id="31" name="TextBox 30"/>
          <p:cNvSpPr txBox="1"/>
          <p:nvPr/>
        </p:nvSpPr>
        <p:spPr>
          <a:xfrm>
            <a:off x="5842712" y="5772517"/>
            <a:ext cx="9444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0x0000</a:t>
            </a:r>
            <a:endParaRPr lang="en-US" sz="2000" dirty="0"/>
          </a:p>
        </p:txBody>
      </p:sp>
      <p:sp>
        <p:nvSpPr>
          <p:cNvPr id="32" name="TextBox 31"/>
          <p:cNvSpPr txBox="1"/>
          <p:nvPr/>
        </p:nvSpPr>
        <p:spPr>
          <a:xfrm>
            <a:off x="5865154" y="1527089"/>
            <a:ext cx="8996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0xFFFF</a:t>
            </a:r>
            <a:endParaRPr lang="en-US" sz="2000" dirty="0"/>
          </a:p>
        </p:txBody>
      </p:sp>
      <p:sp>
        <p:nvSpPr>
          <p:cNvPr id="33" name="TextBox 32"/>
          <p:cNvSpPr txBox="1"/>
          <p:nvPr/>
        </p:nvSpPr>
        <p:spPr>
          <a:xfrm>
            <a:off x="6695492" y="1211318"/>
            <a:ext cx="17086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Main Memory</a:t>
            </a:r>
            <a:endParaRPr lang="en-US" sz="2000" b="1" dirty="0"/>
          </a:p>
        </p:txBody>
      </p:sp>
      <p:sp>
        <p:nvSpPr>
          <p:cNvPr id="37" name="Rectangle 36"/>
          <p:cNvSpPr/>
          <p:nvPr/>
        </p:nvSpPr>
        <p:spPr>
          <a:xfrm>
            <a:off x="6779484" y="1694456"/>
            <a:ext cx="1622138" cy="472188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Hardware</a:t>
            </a:r>
            <a:endParaRPr lang="en-US" sz="2000" dirty="0"/>
          </a:p>
        </p:txBody>
      </p:sp>
      <p:grpSp>
        <p:nvGrpSpPr>
          <p:cNvPr id="51" name="Group 50"/>
          <p:cNvGrpSpPr/>
          <p:nvPr/>
        </p:nvGrpSpPr>
        <p:grpSpPr>
          <a:xfrm>
            <a:off x="6776712" y="2291353"/>
            <a:ext cx="1627682" cy="1366048"/>
            <a:chOff x="6776712" y="2291353"/>
            <a:chExt cx="1627682" cy="1366048"/>
          </a:xfrm>
        </p:grpSpPr>
        <p:sp>
          <p:nvSpPr>
            <p:cNvPr id="34" name="Rectangle 33"/>
            <p:cNvSpPr/>
            <p:nvPr/>
          </p:nvSpPr>
          <p:spPr>
            <a:xfrm>
              <a:off x="6776943" y="2291353"/>
              <a:ext cx="1627221" cy="1366048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6776712" y="2747681"/>
              <a:ext cx="1627682" cy="346312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i="1" dirty="0" err="1" smtClean="0"/>
                <a:t>getchar</a:t>
              </a:r>
              <a:r>
                <a:rPr lang="en-US" i="1" dirty="0" smtClean="0"/>
                <a:t>()</a:t>
              </a:r>
              <a:endParaRPr lang="en-US" i="1" dirty="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7101477" y="2319273"/>
              <a:ext cx="9781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</a:rPr>
                <a:t>OS Code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6776712" y="3197604"/>
              <a:ext cx="1627682" cy="346312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i="1" dirty="0" err="1" smtClean="0"/>
                <a:t>putchar</a:t>
              </a:r>
              <a:r>
                <a:rPr lang="en-US" i="1" dirty="0" smtClean="0"/>
                <a:t>()</a:t>
              </a:r>
              <a:endParaRPr lang="en-US" i="1" dirty="0"/>
            </a:p>
          </p:txBody>
        </p:sp>
      </p:grpSp>
      <p:cxnSp>
        <p:nvCxnSpPr>
          <p:cNvPr id="7" name="Elbow Connector 6"/>
          <p:cNvCxnSpPr>
            <a:endCxn id="35" idx="3"/>
          </p:cNvCxnSpPr>
          <p:nvPr/>
        </p:nvCxnSpPr>
        <p:spPr>
          <a:xfrm rot="5400000" flipH="1" flipV="1">
            <a:off x="7608834" y="3713626"/>
            <a:ext cx="1588349" cy="2772"/>
          </a:xfrm>
          <a:prstGeom prst="bentConnector4">
            <a:avLst>
              <a:gd name="adj1" fmla="val -809"/>
              <a:gd name="adj2" fmla="val 8346753"/>
            </a:avLst>
          </a:prstGeom>
          <a:ln w="571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Elbow Connector 40"/>
          <p:cNvCxnSpPr>
            <a:endCxn id="39" idx="3"/>
          </p:cNvCxnSpPr>
          <p:nvPr/>
        </p:nvCxnSpPr>
        <p:spPr>
          <a:xfrm rot="5400000" flipH="1" flipV="1">
            <a:off x="7571541" y="4200842"/>
            <a:ext cx="1662935" cy="2772"/>
          </a:xfrm>
          <a:prstGeom prst="bentConnector4">
            <a:avLst>
              <a:gd name="adj1" fmla="val -195"/>
              <a:gd name="adj2" fmla="val 17343218"/>
            </a:avLst>
          </a:prstGeom>
          <a:ln w="571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6778098" y="4181909"/>
            <a:ext cx="1624909" cy="1108864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User Program</a:t>
            </a:r>
            <a:endParaRPr lang="en-US" sz="2000" dirty="0"/>
          </a:p>
        </p:txBody>
      </p:sp>
      <p:sp>
        <p:nvSpPr>
          <p:cNvPr id="52" name="Multiply 51"/>
          <p:cNvSpPr/>
          <p:nvPr/>
        </p:nvSpPr>
        <p:spPr>
          <a:xfrm>
            <a:off x="8179949" y="2699164"/>
            <a:ext cx="443346" cy="443346"/>
          </a:xfrm>
          <a:prstGeom prst="mathMultiply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Multiply 52"/>
          <p:cNvSpPr/>
          <p:nvPr/>
        </p:nvSpPr>
        <p:spPr>
          <a:xfrm>
            <a:off x="8179949" y="3149817"/>
            <a:ext cx="443346" cy="443346"/>
          </a:xfrm>
          <a:prstGeom prst="mathMultiply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4045216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4.81481E-6 L -4.72222E-6 0.05788 " pathEditMode="relative" rAng="0" ptsTypes="AA">
                                      <p:cBhvr>
                                        <p:cTn id="18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53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System Call </a:t>
            </a:r>
            <a:r>
              <a:rPr lang="en-US" dirty="0"/>
              <a:t>I</a:t>
            </a:r>
            <a:r>
              <a:rPr lang="en-US" dirty="0" smtClean="0"/>
              <a:t>nterface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System call table</a:t>
            </a:r>
          </a:p>
          <a:p>
            <a:pPr lvl="1"/>
            <a:r>
              <a:rPr lang="en-US" dirty="0" smtClean="0"/>
              <a:t>Layer of indirection to abstract the OS APIs</a:t>
            </a:r>
          </a:p>
          <a:p>
            <a:pPr lvl="1"/>
            <a:r>
              <a:rPr lang="en-US" dirty="0" smtClean="0"/>
              <a:t>Table is always located at a fixed position</a:t>
            </a:r>
          </a:p>
          <a:p>
            <a:pPr lvl="1"/>
            <a:r>
              <a:rPr lang="en-US" dirty="0" smtClean="0"/>
              <a:t>Each OS API is given a specific index in the table</a:t>
            </a:r>
          </a:p>
          <a:p>
            <a:r>
              <a:rPr lang="en-US" dirty="0" smtClean="0"/>
              <a:t>Programs access APIs via the table, instead of hard coding the function address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283B9EA5-CE9A-4950-A80C-5ADF06B45BB8}" type="slidenum">
              <a:rPr lang="en-US" smtClean="0"/>
              <a:pPr/>
              <a:t>67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549350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Traps: Software Interrupts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Software can also generate interrupts</a:t>
            </a:r>
          </a:p>
          <a:p>
            <a:pPr lvl="1"/>
            <a:r>
              <a:rPr lang="en-US" dirty="0"/>
              <a:t> </a:t>
            </a:r>
            <a:r>
              <a:rPr lang="en-US" dirty="0">
                <a:solidFill>
                  <a:schemeClr val="accent1"/>
                </a:solidFill>
              </a:rPr>
              <a:t>Traps</a:t>
            </a:r>
            <a:r>
              <a:rPr lang="en-US" dirty="0"/>
              <a:t> and </a:t>
            </a:r>
            <a:r>
              <a:rPr lang="en-US" dirty="0">
                <a:solidFill>
                  <a:schemeClr val="accent1"/>
                </a:solidFill>
              </a:rPr>
              <a:t>exceptions</a:t>
            </a:r>
            <a:r>
              <a:rPr lang="en-US" dirty="0"/>
              <a:t> are software interrupts</a:t>
            </a:r>
          </a:p>
          <a:p>
            <a:r>
              <a:rPr lang="en-US" dirty="0" smtClean="0"/>
              <a:t>Example:</a:t>
            </a:r>
          </a:p>
          <a:p>
            <a:pPr marL="628650" indent="0">
              <a:buNone/>
              <a:tabLst>
                <a:tab pos="2400300" algn="l"/>
              </a:tabLst>
            </a:pPr>
            <a:r>
              <a:rPr lang="en-US" sz="24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mov</a:t>
            </a:r>
            <a:r>
              <a:rPr 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24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eax</a:t>
            </a:r>
            <a:r>
              <a:rPr lang="en-US" sz="2400" dirty="0" smtClean="0"/>
              <a:t>, </a:t>
            </a:r>
            <a:r>
              <a:rPr lang="en-US" sz="2400" dirty="0" smtClean="0">
                <a:solidFill>
                  <a:schemeClr val="accent4"/>
                </a:solidFill>
              </a:rPr>
              <a:t>1</a:t>
            </a:r>
            <a:r>
              <a:rPr lang="en-US" sz="2400" dirty="0" smtClean="0"/>
              <a:t>	</a:t>
            </a:r>
            <a:r>
              <a:rPr lang="en-US" sz="2400" dirty="0" smtClean="0">
                <a:solidFill>
                  <a:schemeClr val="accent3"/>
                </a:solidFill>
              </a:rPr>
              <a:t>; system call number goes in EAX, exit() = 1</a:t>
            </a:r>
          </a:p>
          <a:p>
            <a:pPr marL="628650" indent="0">
              <a:buNone/>
              <a:tabLst>
                <a:tab pos="2400300" algn="l"/>
              </a:tabLst>
            </a:pPr>
            <a:r>
              <a:rPr lang="en-US" sz="24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xor</a:t>
            </a:r>
            <a:r>
              <a:rPr 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24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ebx</a:t>
            </a:r>
            <a:r>
              <a:rPr lang="en-US" sz="2400" dirty="0" smtClean="0"/>
              <a:t>, </a:t>
            </a:r>
            <a:r>
              <a:rPr lang="en-US" sz="24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ebx</a:t>
            </a:r>
            <a:r>
              <a:rPr lang="en-US" sz="2400" dirty="0" smtClean="0"/>
              <a:t>	</a:t>
            </a:r>
            <a:r>
              <a:rPr lang="en-US" sz="2400" dirty="0" smtClean="0">
                <a:solidFill>
                  <a:schemeClr val="accent3"/>
                </a:solidFill>
              </a:rPr>
              <a:t>; exit() takes one parameter</a:t>
            </a:r>
          </a:p>
          <a:p>
            <a:pPr marL="628650" indent="0">
              <a:buNone/>
              <a:tabLst>
                <a:tab pos="2400300" algn="l"/>
              </a:tabLst>
            </a:pPr>
            <a:r>
              <a:rPr lang="en-US" sz="24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int</a:t>
            </a:r>
            <a:r>
              <a:rPr 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2400" dirty="0" smtClean="0">
                <a:solidFill>
                  <a:schemeClr val="accent4"/>
                </a:solidFill>
              </a:rPr>
              <a:t>0x80</a:t>
            </a:r>
            <a:r>
              <a:rPr lang="en-US" sz="2400" dirty="0" smtClean="0"/>
              <a:t>	</a:t>
            </a:r>
            <a:r>
              <a:rPr lang="en-US" sz="2400" dirty="0" smtClean="0">
                <a:solidFill>
                  <a:schemeClr val="accent3"/>
                </a:solidFill>
              </a:rPr>
              <a:t>; transfer control to the Linux kernel</a:t>
            </a:r>
            <a:endParaRPr lang="en-US" sz="2400" dirty="0">
              <a:solidFill>
                <a:schemeClr val="accent3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B9EA5-CE9A-4950-A80C-5ADF06B45BB8}" type="slidenum">
              <a:rPr lang="en-US" smtClean="0"/>
              <a:pPr/>
              <a:t>68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848840" y="3291235"/>
            <a:ext cx="5408469" cy="13029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168492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xit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34"/>
            <a:ext cx="8229600" cy="849153"/>
          </a:xfrm>
        </p:spPr>
        <p:txBody>
          <a:bodyPr/>
          <a:lstStyle/>
          <a:p>
            <a:r>
              <a:rPr lang="en-US" dirty="0" smtClean="0"/>
              <a:t>(Simplified) System Call 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B9EA5-CE9A-4950-A80C-5ADF06B45BB8}" type="slidenum">
              <a:rPr lang="en-US" smtClean="0"/>
              <a:pPr/>
              <a:t>69</a:t>
            </a:fld>
            <a:endParaRPr lang="en-US" dirty="0"/>
          </a:p>
        </p:txBody>
      </p:sp>
      <p:sp>
        <p:nvSpPr>
          <p:cNvPr id="5" name="Rectangular Callout 4"/>
          <p:cNvSpPr/>
          <p:nvPr/>
        </p:nvSpPr>
        <p:spPr>
          <a:xfrm>
            <a:off x="2058379" y="5630640"/>
            <a:ext cx="4071938" cy="994725"/>
          </a:xfrm>
          <a:prstGeom prst="wedgeRectCallout">
            <a:avLst>
              <a:gd name="adj1" fmla="val 77787"/>
              <a:gd name="adj2" fmla="val -7053"/>
            </a:avLst>
          </a:prstGeom>
          <a:solidFill>
            <a:schemeClr val="accent1"/>
          </a:solidFill>
          <a:ln w="571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6" name="Rectangle 5"/>
          <p:cNvSpPr/>
          <p:nvPr/>
        </p:nvSpPr>
        <p:spPr>
          <a:xfrm>
            <a:off x="7333120" y="1997261"/>
            <a:ext cx="1627221" cy="425399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7" name="Rectangle 6"/>
          <p:cNvSpPr/>
          <p:nvPr/>
        </p:nvSpPr>
        <p:spPr>
          <a:xfrm>
            <a:off x="7333121" y="5838451"/>
            <a:ext cx="1627221" cy="4171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IVT</a:t>
            </a:r>
            <a:endParaRPr lang="en-US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6398888" y="6070957"/>
            <a:ext cx="9444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0x0000</a:t>
            </a:r>
            <a:endParaRPr lang="en-US" sz="2000" dirty="0"/>
          </a:p>
        </p:txBody>
      </p:sp>
      <p:sp>
        <p:nvSpPr>
          <p:cNvPr id="10" name="TextBox 9"/>
          <p:cNvSpPr txBox="1"/>
          <p:nvPr/>
        </p:nvSpPr>
        <p:spPr>
          <a:xfrm>
            <a:off x="6421330" y="1825529"/>
            <a:ext cx="8996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0xFFFF</a:t>
            </a:r>
            <a:endParaRPr lang="en-US" sz="2000" dirty="0"/>
          </a:p>
        </p:txBody>
      </p:sp>
      <p:sp>
        <p:nvSpPr>
          <p:cNvPr id="11" name="TextBox 10"/>
          <p:cNvSpPr txBox="1"/>
          <p:nvPr/>
        </p:nvSpPr>
        <p:spPr>
          <a:xfrm>
            <a:off x="7251668" y="1509758"/>
            <a:ext cx="17086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Main Memory</a:t>
            </a:r>
            <a:endParaRPr lang="en-US" sz="2000" b="1" dirty="0"/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1292910832"/>
              </p:ext>
            </p:extLst>
          </p:nvPr>
        </p:nvGraphicFramePr>
        <p:xfrm>
          <a:off x="2148867" y="5740418"/>
          <a:ext cx="3900425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20177"/>
                <a:gridCol w="1980248"/>
              </a:tblGrid>
              <a:tr h="191453">
                <a:tc>
                  <a:txBody>
                    <a:bodyPr/>
                    <a:lstStyle/>
                    <a:p>
                      <a:r>
                        <a:rPr lang="en-US" dirty="0" smtClean="0"/>
                        <a:t>Interrupt Number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Pointer to Handler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0x80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0xA146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3" name="Rectangle 12"/>
          <p:cNvSpPr/>
          <p:nvPr/>
        </p:nvSpPr>
        <p:spPr>
          <a:xfrm>
            <a:off x="7333118" y="1997261"/>
            <a:ext cx="1627221" cy="2040634"/>
          </a:xfrm>
          <a:prstGeom prst="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4" name="TextBox 13"/>
          <p:cNvSpPr txBox="1"/>
          <p:nvPr/>
        </p:nvSpPr>
        <p:spPr>
          <a:xfrm>
            <a:off x="6419634" y="3228663"/>
            <a:ext cx="9637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0xA146</a:t>
            </a:r>
            <a:endParaRPr lang="en-US" sz="2000" dirty="0"/>
          </a:p>
        </p:txBody>
      </p:sp>
      <p:sp>
        <p:nvSpPr>
          <p:cNvPr id="15" name="Rectangle 14"/>
          <p:cNvSpPr/>
          <p:nvPr/>
        </p:nvSpPr>
        <p:spPr>
          <a:xfrm>
            <a:off x="7332657" y="3146808"/>
            <a:ext cx="1627682" cy="339465"/>
          </a:xfrm>
          <a:prstGeom prst="rect">
            <a:avLst/>
          </a:prstGeom>
          <a:solidFill>
            <a:schemeClr val="accent4">
              <a:lumMod val="75000"/>
            </a:schemeClr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0x80 Handler</a:t>
            </a:r>
            <a:endParaRPr lang="en-US" sz="2000" dirty="0"/>
          </a:p>
        </p:txBody>
      </p:sp>
      <p:sp>
        <p:nvSpPr>
          <p:cNvPr id="16" name="Rectangle 15"/>
          <p:cNvSpPr/>
          <p:nvPr/>
        </p:nvSpPr>
        <p:spPr>
          <a:xfrm>
            <a:off x="7332657" y="4918317"/>
            <a:ext cx="1627221" cy="718457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User Program</a:t>
            </a:r>
            <a:endParaRPr lang="en-US" sz="2000" dirty="0"/>
          </a:p>
        </p:txBody>
      </p:sp>
      <p:sp>
        <p:nvSpPr>
          <p:cNvPr id="17" name="Rectangular Callout 16"/>
          <p:cNvSpPr/>
          <p:nvPr/>
        </p:nvSpPr>
        <p:spPr>
          <a:xfrm>
            <a:off x="4781923" y="4352339"/>
            <a:ext cx="1724024" cy="1131956"/>
          </a:xfrm>
          <a:prstGeom prst="wedgeRectCallout">
            <a:avLst>
              <a:gd name="adj1" fmla="val 93257"/>
              <a:gd name="adj2" fmla="val 16929"/>
            </a:avLst>
          </a:prstGeom>
          <a:solidFill>
            <a:schemeClr val="accent6"/>
          </a:solidFill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err="1" smtClean="0"/>
              <a:t>mov</a:t>
            </a:r>
            <a:r>
              <a:rPr lang="en-US" sz="2400" dirty="0" smtClean="0"/>
              <a:t> </a:t>
            </a:r>
            <a:r>
              <a:rPr lang="en-US" sz="2400" dirty="0" err="1" smtClean="0"/>
              <a:t>eax</a:t>
            </a:r>
            <a:r>
              <a:rPr lang="en-US" sz="2400" dirty="0" smtClean="0"/>
              <a:t>, 1</a:t>
            </a:r>
          </a:p>
          <a:p>
            <a:r>
              <a:rPr lang="en-US" sz="2400" dirty="0" err="1" smtClean="0"/>
              <a:t>xor</a:t>
            </a:r>
            <a:r>
              <a:rPr lang="en-US" sz="2400" dirty="0" smtClean="0"/>
              <a:t> </a:t>
            </a:r>
            <a:r>
              <a:rPr lang="en-US" sz="2400" dirty="0" err="1" smtClean="0"/>
              <a:t>ebx</a:t>
            </a:r>
            <a:r>
              <a:rPr lang="en-US" sz="2400" dirty="0" smtClean="0"/>
              <a:t>, </a:t>
            </a:r>
            <a:r>
              <a:rPr lang="en-US" sz="2400" dirty="0" err="1" smtClean="0"/>
              <a:t>ebx</a:t>
            </a:r>
            <a:endParaRPr lang="en-US" sz="2400" dirty="0" smtClean="0"/>
          </a:p>
          <a:p>
            <a:r>
              <a:rPr lang="en-US" sz="2400" dirty="0" err="1"/>
              <a:t>i</a:t>
            </a:r>
            <a:r>
              <a:rPr lang="en-US" sz="2400" dirty="0" err="1" smtClean="0"/>
              <a:t>nt</a:t>
            </a:r>
            <a:r>
              <a:rPr lang="en-US" sz="2400" dirty="0" smtClean="0"/>
              <a:t> 0x80</a:t>
            </a:r>
            <a:endParaRPr lang="en-US" sz="2400" dirty="0"/>
          </a:p>
        </p:txBody>
      </p:sp>
      <p:sp>
        <p:nvSpPr>
          <p:cNvPr id="19" name="Content Placeholder 2"/>
          <p:cNvSpPr>
            <a:spLocks noGrp="1"/>
          </p:cNvSpPr>
          <p:nvPr>
            <p:ph idx="1"/>
          </p:nvPr>
        </p:nvSpPr>
        <p:spPr>
          <a:xfrm>
            <a:off x="56025" y="908000"/>
            <a:ext cx="6107862" cy="2427226"/>
          </a:xfrm>
        </p:spPr>
        <p:txBody>
          <a:bodyPr>
            <a:normAutofit fontScale="925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800" dirty="0" smtClean="0"/>
              <a:t>Software executes </a:t>
            </a:r>
            <a:r>
              <a:rPr lang="en-US" sz="28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int</a:t>
            </a:r>
            <a:r>
              <a:rPr lang="en-US" sz="2800" dirty="0" smtClean="0"/>
              <a:t> 0x80, pushes EIP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 smtClean="0"/>
              <a:t>CPU looks up handler in the IVT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 smtClean="0"/>
              <a:t>CPU transfers control to the OS handler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 smtClean="0"/>
              <a:t>Handler looks up EAX in the </a:t>
            </a:r>
            <a:r>
              <a:rPr lang="en-US" sz="2800" dirty="0" err="1" smtClean="0"/>
              <a:t>syscall</a:t>
            </a:r>
            <a:r>
              <a:rPr lang="en-US" sz="2800" dirty="0" smtClean="0"/>
              <a:t> table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 smtClean="0"/>
              <a:t>Jump to the API code</a:t>
            </a:r>
            <a:endParaRPr lang="en-US" sz="2800" dirty="0"/>
          </a:p>
        </p:txBody>
      </p:sp>
      <p:sp>
        <p:nvSpPr>
          <p:cNvPr id="3" name="Rectangle 2"/>
          <p:cNvSpPr/>
          <p:nvPr/>
        </p:nvSpPr>
        <p:spPr>
          <a:xfrm>
            <a:off x="2123929" y="6104838"/>
            <a:ext cx="3923607" cy="400110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7332196" y="3578391"/>
            <a:ext cx="1627682" cy="339465"/>
          </a:xfrm>
          <a:prstGeom prst="rect">
            <a:avLst/>
          </a:prstGeom>
          <a:solidFill>
            <a:schemeClr val="accent4">
              <a:lumMod val="75000"/>
            </a:schemeClr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 smtClean="0"/>
              <a:t>Syscall</a:t>
            </a:r>
            <a:r>
              <a:rPr lang="en-US" sz="2000" dirty="0" smtClean="0"/>
              <a:t> Table</a:t>
            </a:r>
            <a:endParaRPr lang="en-US" sz="2000" dirty="0"/>
          </a:p>
        </p:txBody>
      </p:sp>
      <p:sp>
        <p:nvSpPr>
          <p:cNvPr id="21" name="Rectangle 20"/>
          <p:cNvSpPr/>
          <p:nvPr/>
        </p:nvSpPr>
        <p:spPr>
          <a:xfrm>
            <a:off x="7332196" y="2693482"/>
            <a:ext cx="1627682" cy="339465"/>
          </a:xfrm>
          <a:prstGeom prst="rect">
            <a:avLst/>
          </a:prstGeom>
          <a:solidFill>
            <a:schemeClr val="accent4">
              <a:lumMod val="75000"/>
            </a:schemeClr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 smtClean="0"/>
              <a:t>printf</a:t>
            </a:r>
            <a:r>
              <a:rPr lang="en-US" sz="2000" dirty="0" smtClean="0"/>
              <a:t>()</a:t>
            </a:r>
            <a:endParaRPr lang="en-US" sz="2000" dirty="0"/>
          </a:p>
        </p:txBody>
      </p:sp>
      <p:sp>
        <p:nvSpPr>
          <p:cNvPr id="22" name="TextBox 21"/>
          <p:cNvSpPr txBox="1"/>
          <p:nvPr/>
        </p:nvSpPr>
        <p:spPr>
          <a:xfrm>
            <a:off x="7578378" y="2025584"/>
            <a:ext cx="10647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OS Code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23" name="Rectangular Callout 22"/>
          <p:cNvSpPr/>
          <p:nvPr/>
        </p:nvSpPr>
        <p:spPr>
          <a:xfrm>
            <a:off x="3745693" y="3081028"/>
            <a:ext cx="2473394" cy="994725"/>
          </a:xfrm>
          <a:prstGeom prst="wedgeRectCallout">
            <a:avLst>
              <a:gd name="adj1" fmla="val 91454"/>
              <a:gd name="adj2" fmla="val 17460"/>
            </a:avLst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graphicFrame>
        <p:nvGraphicFramePr>
          <p:cNvPr id="24" name="Table 23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2642934602"/>
              </p:ext>
            </p:extLst>
          </p:nvPr>
        </p:nvGraphicFramePr>
        <p:xfrm>
          <a:off x="3940323" y="3196828"/>
          <a:ext cx="2155572" cy="7366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607124"/>
                <a:gridCol w="1548448"/>
              </a:tblGrid>
              <a:tr h="191453">
                <a:tc>
                  <a:txBody>
                    <a:bodyPr/>
                    <a:lstStyle/>
                    <a:p>
                      <a:r>
                        <a:rPr lang="en-US" dirty="0" smtClean="0"/>
                        <a:t>EAX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Pointer to API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0xC0F4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5" name="Rectangle 24"/>
          <p:cNvSpPr/>
          <p:nvPr/>
        </p:nvSpPr>
        <p:spPr>
          <a:xfrm>
            <a:off x="3912523" y="3555226"/>
            <a:ext cx="2223783" cy="400110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/>
          <p:cNvSpPr/>
          <p:nvPr/>
        </p:nvSpPr>
        <p:spPr>
          <a:xfrm rot="985636">
            <a:off x="3734175" y="3900713"/>
            <a:ext cx="1071562" cy="1013833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EIP</a:t>
            </a:r>
            <a:endParaRPr lang="en-US" sz="2400" dirty="0"/>
          </a:p>
        </p:txBody>
      </p:sp>
      <p:sp>
        <p:nvSpPr>
          <p:cNvPr id="26" name="TextBox 25"/>
          <p:cNvSpPr txBox="1"/>
          <p:nvPr/>
        </p:nvSpPr>
        <p:spPr>
          <a:xfrm>
            <a:off x="6422560" y="2672575"/>
            <a:ext cx="9396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0xC0F4</a:t>
            </a:r>
            <a:endParaRPr lang="en-US" sz="2000" dirty="0"/>
          </a:p>
        </p:txBody>
      </p:sp>
    </p:spTree>
    <p:extLst>
      <p:ext uri="{BB962C8B-B14F-4D97-AF65-F5344CB8AC3E}">
        <p14:creationId xmlns="" xmlns:p14="http://schemas.microsoft.com/office/powerpoint/2010/main" val="1203798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-2.59259E-6 L -2.77778E-7 0.11019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50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42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0.11019 L 0.27309 -0.17615 " pathEditMode="relative" rAng="0" ptsTypes="AA">
                                      <p:cBhvr>
                                        <p:cTn id="3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646" y="-1432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42" presetClass="path" presetSubtype="0" accel="50000" decel="5000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7309 -0.17615 L 0.27309 -0.24977 " pathEditMode="relative" rAng="0" ptsTypes="AA">
                                      <p:cBhvr>
                                        <p:cTn id="5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6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5" grpId="0" animBg="1"/>
      <p:bldP spid="18" grpId="0" animBg="1"/>
      <p:bldP spid="18" grpId="2" animBg="1"/>
      <p:bldP spid="18" grpId="3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Computer Architecture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35427" y="1382480"/>
            <a:ext cx="8436429" cy="5257800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Architecture determines many properties of the OS</a:t>
            </a:r>
          </a:p>
          <a:p>
            <a:pPr lvl="1"/>
            <a:r>
              <a:rPr lang="en-US" dirty="0" smtClean="0"/>
              <a:t>How does the OS load and take control?</a:t>
            </a:r>
          </a:p>
          <a:p>
            <a:pPr lvl="1"/>
            <a:r>
              <a:rPr lang="en-US" dirty="0" smtClean="0"/>
              <a:t>How does the OS interacts with devices?</a:t>
            </a:r>
          </a:p>
          <a:p>
            <a:pPr lvl="1"/>
            <a:r>
              <a:rPr lang="en-US" dirty="0" smtClean="0"/>
              <a:t>How does the OS manage CPU and memory?</a:t>
            </a:r>
          </a:p>
          <a:p>
            <a:r>
              <a:rPr lang="en-US" dirty="0" smtClean="0"/>
              <a:t>This discussion will focus on the IBM PC architecture</a:t>
            </a:r>
          </a:p>
          <a:p>
            <a:pPr lvl="1"/>
            <a:r>
              <a:rPr lang="en-US" dirty="0" smtClean="0"/>
              <a:t>Until recently, most computers could still run MS-DOS based programs from the 80’s and 90’s</a:t>
            </a:r>
          </a:p>
          <a:p>
            <a:pPr lvl="1"/>
            <a:r>
              <a:rPr lang="en-US" dirty="0" smtClean="0"/>
              <a:t>Remains the most popular architecture</a:t>
            </a:r>
          </a:p>
          <a:p>
            <a:pPr lvl="2"/>
            <a:r>
              <a:rPr lang="en-US" dirty="0" smtClean="0"/>
              <a:t>But not for long…</a:t>
            </a:r>
          </a:p>
          <a:p>
            <a:pPr lvl="1"/>
            <a:r>
              <a:rPr lang="en-US" dirty="0" smtClean="0"/>
              <a:t>Alternatives: Amiga, Macintosh, PowerPC, etc.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B9EA5-CE9A-4950-A80C-5ADF06B45BB8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864916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CPU Support for System Calls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3526971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Many CPUs provide instruction support for invoking system calls</a:t>
            </a:r>
          </a:p>
          <a:p>
            <a:pPr lvl="1"/>
            <a:r>
              <a:rPr lang="en-US" dirty="0" smtClean="0"/>
              <a:t>On x86, system calls are initiated via an interrupt</a:t>
            </a:r>
          </a:p>
          <a:p>
            <a:r>
              <a:rPr lang="en-US" dirty="0" smtClean="0"/>
              <a:t>Example: Linux system calls</a:t>
            </a:r>
          </a:p>
          <a:p>
            <a:pPr lvl="1"/>
            <a:r>
              <a:rPr lang="en-US" dirty="0" smtClean="0"/>
              <a:t>On x86, 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int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accent2"/>
                </a:solidFill>
              </a:rPr>
              <a:t>0x80</a:t>
            </a:r>
            <a:r>
              <a:rPr lang="en-US" dirty="0" smtClean="0">
                <a:solidFill>
                  <a:schemeClr val="accent1"/>
                </a:solidFill>
              </a:rPr>
              <a:t> </a:t>
            </a:r>
            <a:r>
              <a:rPr lang="en-US" dirty="0" smtClean="0"/>
              <a:t>is the system call interrupt</a:t>
            </a:r>
          </a:p>
          <a:p>
            <a:pPr lvl="1"/>
            <a:r>
              <a:rPr lang="en-US" dirty="0" smtClean="0"/>
              <a:t>EAX holds the table index of the desired API</a:t>
            </a:r>
          </a:p>
          <a:p>
            <a:pPr marL="457200" lvl="1" indent="0">
              <a:buNone/>
            </a:pPr>
            <a:r>
              <a:rPr lang="en-US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283B9EA5-CE9A-4950-A80C-5ADF06B45BB8}" type="slidenum">
              <a:rPr lang="en-US" smtClean="0"/>
              <a:pPr/>
              <a:t>70</a:t>
            </a:fld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2090352095"/>
              </p:ext>
            </p:extLst>
          </p:nvPr>
        </p:nvGraphicFramePr>
        <p:xfrm>
          <a:off x="3302925" y="4697748"/>
          <a:ext cx="2427514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7685"/>
                <a:gridCol w="1349829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EAX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Function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sys_exit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sys_fork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sys_read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sys_write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3465496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OS So </a:t>
            </a:r>
            <a:r>
              <a:rPr lang="en-US" dirty="0"/>
              <a:t>F</a:t>
            </a:r>
            <a:r>
              <a:rPr lang="en-US" dirty="0" smtClean="0"/>
              <a:t>ar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Almost at the level of MS-DOS 1.0</a:t>
            </a:r>
          </a:p>
          <a:p>
            <a:r>
              <a:rPr lang="en-US" dirty="0" smtClean="0"/>
              <a:t>Current features:</a:t>
            </a:r>
          </a:p>
          <a:p>
            <a:pPr lvl="1"/>
            <a:r>
              <a:rPr lang="en-US" dirty="0" smtClean="0"/>
              <a:t>Interface to frame buffer</a:t>
            </a:r>
          </a:p>
          <a:p>
            <a:pPr lvl="1"/>
            <a:r>
              <a:rPr lang="en-US" dirty="0" smtClean="0"/>
              <a:t>Interface to </a:t>
            </a:r>
            <a:r>
              <a:rPr lang="en-US" dirty="0"/>
              <a:t>k</a:t>
            </a:r>
            <a:r>
              <a:rPr lang="en-US" dirty="0" smtClean="0"/>
              <a:t>eyboard controller</a:t>
            </a:r>
          </a:p>
          <a:p>
            <a:pPr lvl="1"/>
            <a:r>
              <a:rPr lang="en-US" dirty="0" smtClean="0"/>
              <a:t>Interface to disk controller</a:t>
            </a:r>
          </a:p>
          <a:p>
            <a:pPr lvl="1"/>
            <a:r>
              <a:rPr lang="en-US" dirty="0" smtClean="0"/>
              <a:t>Command line</a:t>
            </a:r>
          </a:p>
          <a:p>
            <a:pPr lvl="1"/>
            <a:r>
              <a:rPr lang="en-US" dirty="0" smtClean="0"/>
              <a:t>Ability to load and execute simple programs</a:t>
            </a:r>
          </a:p>
          <a:p>
            <a:pPr lvl="1"/>
            <a:r>
              <a:rPr lang="en-US" dirty="0" smtClean="0"/>
              <a:t>Uses interrupts to make system calls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283B9EA5-CE9A-4950-A80C-5ADF06B45BB8}" type="slidenum">
              <a:rPr lang="en-US" smtClean="0"/>
              <a:pPr/>
              <a:t>71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512406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Similarities with MS-DOS 1.0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521208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Separate OS and program spaces</a:t>
            </a:r>
          </a:p>
          <a:p>
            <a:r>
              <a:rPr lang="en-US" dirty="0" smtClean="0"/>
              <a:t>System call table accessed via interrupt</a:t>
            </a:r>
          </a:p>
          <a:p>
            <a:r>
              <a:rPr lang="en-US" dirty="0" smtClean="0"/>
              <a:t>Command line is part of OS</a:t>
            </a:r>
          </a:p>
          <a:p>
            <a:r>
              <a:rPr lang="en-US" dirty="0" smtClean="0"/>
              <a:t>Similar keyboard controller, frame buffer, and disk controller</a:t>
            </a:r>
            <a:endParaRPr lang="en-US" dirty="0"/>
          </a:p>
        </p:txBody>
      </p:sp>
      <p:sp>
        <p:nvSpPr>
          <p:cNvPr id="2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283B9EA5-CE9A-4950-A80C-5ADF06B45BB8}" type="slidenum">
              <a:rPr lang="en-US" smtClean="0"/>
              <a:pPr/>
              <a:t>72</a:t>
            </a:fld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6784480" y="1882544"/>
            <a:ext cx="1627221" cy="425399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25" name="Rectangle 24"/>
          <p:cNvSpPr/>
          <p:nvPr/>
        </p:nvSpPr>
        <p:spPr>
          <a:xfrm>
            <a:off x="6784481" y="5723734"/>
            <a:ext cx="1627221" cy="4171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IVT</a:t>
            </a:r>
            <a:endParaRPr lang="en-US" sz="2000" dirty="0"/>
          </a:p>
        </p:txBody>
      </p:sp>
      <p:sp>
        <p:nvSpPr>
          <p:cNvPr id="26" name="TextBox 25"/>
          <p:cNvSpPr txBox="1"/>
          <p:nvPr/>
        </p:nvSpPr>
        <p:spPr>
          <a:xfrm>
            <a:off x="5850248" y="5956240"/>
            <a:ext cx="9444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0x0000</a:t>
            </a:r>
            <a:endParaRPr lang="en-US" sz="2000" dirty="0"/>
          </a:p>
        </p:txBody>
      </p:sp>
      <p:sp>
        <p:nvSpPr>
          <p:cNvPr id="27" name="TextBox 26"/>
          <p:cNvSpPr txBox="1"/>
          <p:nvPr/>
        </p:nvSpPr>
        <p:spPr>
          <a:xfrm>
            <a:off x="6105606" y="1638768"/>
            <a:ext cx="5562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Top</a:t>
            </a:r>
            <a:endParaRPr lang="en-US" sz="2000" dirty="0"/>
          </a:p>
        </p:txBody>
      </p:sp>
      <p:sp>
        <p:nvSpPr>
          <p:cNvPr id="28" name="TextBox 27"/>
          <p:cNvSpPr txBox="1"/>
          <p:nvPr/>
        </p:nvSpPr>
        <p:spPr>
          <a:xfrm>
            <a:off x="6703028" y="1395041"/>
            <a:ext cx="17086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Main Memory</a:t>
            </a:r>
            <a:endParaRPr lang="en-US" sz="2000" b="1" dirty="0"/>
          </a:p>
        </p:txBody>
      </p:sp>
      <p:sp>
        <p:nvSpPr>
          <p:cNvPr id="29" name="Rectangle 28"/>
          <p:cNvSpPr/>
          <p:nvPr/>
        </p:nvSpPr>
        <p:spPr>
          <a:xfrm>
            <a:off x="6784479" y="4795412"/>
            <a:ext cx="1627221" cy="430055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MS-DOS</a:t>
            </a:r>
            <a:endParaRPr lang="en-US" sz="2000" dirty="0"/>
          </a:p>
        </p:txBody>
      </p:sp>
      <p:sp>
        <p:nvSpPr>
          <p:cNvPr id="36" name="Rectangle 35"/>
          <p:cNvSpPr/>
          <p:nvPr/>
        </p:nvSpPr>
        <p:spPr>
          <a:xfrm>
            <a:off x="6784479" y="5273220"/>
            <a:ext cx="1622138" cy="420316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BIOS</a:t>
            </a:r>
            <a:endParaRPr lang="en-US" sz="2000" dirty="0"/>
          </a:p>
        </p:txBody>
      </p:sp>
      <p:sp>
        <p:nvSpPr>
          <p:cNvPr id="37" name="Rectangle 36"/>
          <p:cNvSpPr/>
          <p:nvPr/>
        </p:nvSpPr>
        <p:spPr>
          <a:xfrm>
            <a:off x="6885419" y="1950933"/>
            <a:ext cx="1432851" cy="276155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User Program Region</a:t>
            </a:r>
            <a:endParaRPr lang="en-US" sz="2000" dirty="0"/>
          </a:p>
        </p:txBody>
      </p:sp>
    </p:spTree>
    <p:extLst>
      <p:ext uri="{BB962C8B-B14F-4D97-AF65-F5344CB8AC3E}">
        <p14:creationId xmlns="" xmlns:p14="http://schemas.microsoft.com/office/powerpoint/2010/main" val="1948609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83772"/>
            <a:ext cx="8229600" cy="5342392"/>
          </a:xfrm>
        </p:spPr>
        <p:txBody>
          <a:bodyPr anchor="ctr">
            <a:normAutofit/>
          </a:bodyPr>
          <a:lstStyle/>
          <a:p>
            <a:r>
              <a:rPr lang="en-US" sz="4400" dirty="0" smtClean="0">
                <a:solidFill>
                  <a:schemeClr val="bg1">
                    <a:lumMod val="75000"/>
                  </a:schemeClr>
                </a:solidFill>
              </a:rPr>
              <a:t>Hardware Basics</a:t>
            </a:r>
          </a:p>
          <a:p>
            <a:r>
              <a:rPr lang="en-US" sz="4400" dirty="0" smtClean="0">
                <a:solidFill>
                  <a:schemeClr val="bg1">
                    <a:lumMod val="75000"/>
                  </a:schemeClr>
                </a:solidFill>
              </a:rPr>
              <a:t>PC </a:t>
            </a:r>
            <a:r>
              <a:rPr lang="en-US" sz="4400" dirty="0" err="1" smtClean="0">
                <a:solidFill>
                  <a:schemeClr val="bg1">
                    <a:lumMod val="75000"/>
                  </a:schemeClr>
                </a:solidFill>
              </a:rPr>
              <a:t>Bootup</a:t>
            </a:r>
            <a:r>
              <a:rPr lang="en-US" sz="4400" dirty="0" smtClean="0">
                <a:solidFill>
                  <a:schemeClr val="bg1">
                    <a:lumMod val="75000"/>
                  </a:schemeClr>
                </a:solidFill>
              </a:rPr>
              <a:t> Sequence</a:t>
            </a:r>
          </a:p>
          <a:p>
            <a:r>
              <a:rPr lang="en-US" sz="4400" dirty="0">
                <a:solidFill>
                  <a:schemeClr val="bg1">
                    <a:lumMod val="75000"/>
                  </a:schemeClr>
                </a:solidFill>
              </a:rPr>
              <a:t>A Simple OS </a:t>
            </a:r>
            <a:r>
              <a:rPr lang="en-US" sz="4400" dirty="0" smtClean="0">
                <a:solidFill>
                  <a:schemeClr val="bg1">
                    <a:lumMod val="75000"/>
                  </a:schemeClr>
                </a:solidFill>
              </a:rPr>
              <a:t>Example</a:t>
            </a:r>
          </a:p>
          <a:p>
            <a:r>
              <a:rPr lang="en-US" sz="4400" dirty="0" smtClean="0"/>
              <a:t>Kernels</a:t>
            </a:r>
            <a:endParaRPr lang="en-US" sz="4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B9EA5-CE9A-4950-A80C-5ADF06B45BB8}" type="slidenum">
              <a:rPr lang="en-US" smtClean="0"/>
              <a:pPr/>
              <a:t>73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955754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Towards a Kernel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6571" y="1600200"/>
            <a:ext cx="8588829" cy="4525963"/>
          </a:xfrm>
        </p:spPr>
        <p:txBody>
          <a:bodyPr>
            <a:normAutofit/>
          </a:bodyPr>
          <a:lstStyle/>
          <a:p>
            <a:r>
              <a:rPr lang="ja-JP" altLang="en-US" dirty="0"/>
              <a:t>“</a:t>
            </a:r>
            <a:r>
              <a:rPr lang="en-US" altLang="ja-JP" dirty="0"/>
              <a:t>The one program running at all times on the computer</a:t>
            </a:r>
            <a:r>
              <a:rPr lang="ja-JP" altLang="en-US" dirty="0"/>
              <a:t>”</a:t>
            </a:r>
            <a:r>
              <a:rPr lang="en-US" altLang="ja-JP" dirty="0"/>
              <a:t> is the </a:t>
            </a:r>
            <a:r>
              <a:rPr lang="en-US" altLang="ja-JP" b="1" dirty="0" smtClean="0">
                <a:solidFill>
                  <a:schemeClr val="accent1"/>
                </a:solidFill>
              </a:rPr>
              <a:t>kernel</a:t>
            </a:r>
            <a:endParaRPr lang="en-US" altLang="ja-JP" dirty="0">
              <a:solidFill>
                <a:schemeClr val="accent1"/>
              </a:solidFill>
            </a:endParaRPr>
          </a:p>
          <a:p>
            <a:r>
              <a:rPr lang="en-US" dirty="0" smtClean="0"/>
              <a:t>Typically loaded by the </a:t>
            </a:r>
            <a:r>
              <a:rPr lang="en-US" dirty="0" err="1" smtClean="0"/>
              <a:t>bootloader</a:t>
            </a:r>
            <a:endParaRPr lang="en-US" dirty="0" smtClean="0"/>
          </a:p>
          <a:p>
            <a:r>
              <a:rPr lang="en-US" dirty="0" smtClean="0"/>
              <a:t>Questions:</a:t>
            </a:r>
          </a:p>
          <a:p>
            <a:pPr lvl="1"/>
            <a:r>
              <a:rPr lang="en-US" dirty="0" smtClean="0"/>
              <a:t>What are the features that kernels should implement?</a:t>
            </a:r>
          </a:p>
          <a:p>
            <a:pPr lvl="1"/>
            <a:r>
              <a:rPr lang="en-US" dirty="0" smtClean="0"/>
              <a:t>How should we architect the kernel to support these features?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B9EA5-CE9A-4950-A80C-5ADF06B45BB8}" type="slidenum">
              <a:rPr lang="en-US" smtClean="0"/>
              <a:pPr/>
              <a:t>74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931033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Kernel 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5578475"/>
          </a:xfrm>
        </p:spPr>
        <p:txBody>
          <a:bodyPr/>
          <a:lstStyle/>
          <a:p>
            <a:r>
              <a:rPr lang="en-US" dirty="0" smtClean="0"/>
              <a:t>Device management</a:t>
            </a:r>
          </a:p>
          <a:p>
            <a:pPr lvl="1"/>
            <a:r>
              <a:rPr lang="en-US" dirty="0" smtClean="0"/>
              <a:t>Required: CPU</a:t>
            </a:r>
            <a:r>
              <a:rPr lang="en-US" dirty="0"/>
              <a:t> </a:t>
            </a:r>
            <a:r>
              <a:rPr lang="en-US" dirty="0" smtClean="0"/>
              <a:t>and memory</a:t>
            </a:r>
          </a:p>
          <a:p>
            <a:pPr lvl="1"/>
            <a:r>
              <a:rPr lang="en-US" dirty="0" smtClean="0"/>
              <a:t>Optional: disks, keyboards, mice, video, etc.</a:t>
            </a:r>
          </a:p>
          <a:p>
            <a:r>
              <a:rPr lang="en-US" dirty="0" smtClean="0"/>
              <a:t>Loading and executing programs</a:t>
            </a:r>
          </a:p>
          <a:p>
            <a:r>
              <a:rPr lang="en-US" dirty="0" smtClean="0"/>
              <a:t>System calls and APIs</a:t>
            </a:r>
          </a:p>
          <a:p>
            <a:r>
              <a:rPr lang="en-US" dirty="0" smtClean="0"/>
              <a:t>Protection and fault tolerance</a:t>
            </a:r>
          </a:p>
          <a:p>
            <a:pPr lvl="1"/>
            <a:r>
              <a:rPr lang="en-US" dirty="0" smtClean="0"/>
              <a:t>E.g. a program crash shouldn’t crash the computer</a:t>
            </a:r>
          </a:p>
          <a:p>
            <a:r>
              <a:rPr lang="en-US" dirty="0" smtClean="0"/>
              <a:t>Security</a:t>
            </a:r>
          </a:p>
          <a:p>
            <a:pPr lvl="1"/>
            <a:r>
              <a:rPr lang="en-US" dirty="0" smtClean="0"/>
              <a:t>E.g. only authorized users should be able to login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B9EA5-CE9A-4950-A80C-5ADF06B45BB8}" type="slidenum">
              <a:rPr lang="en-US" smtClean="0"/>
              <a:pPr/>
              <a:t>75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645230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Architecting Kernels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21275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Three basic approaches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Monolithic kernels</a:t>
            </a:r>
          </a:p>
          <a:p>
            <a:pPr marL="1200150" lvl="2" indent="-342900"/>
            <a:r>
              <a:rPr lang="en-US" dirty="0" smtClean="0"/>
              <a:t>All functionality is compiled together</a:t>
            </a:r>
          </a:p>
          <a:p>
            <a:pPr marL="1200150" lvl="2" indent="-342900"/>
            <a:r>
              <a:rPr lang="en-US" dirty="0" smtClean="0"/>
              <a:t>All code runs in privileged kernel-space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Microkernels</a:t>
            </a:r>
          </a:p>
          <a:p>
            <a:pPr marL="1203325" lvl="2" indent="-346075"/>
            <a:r>
              <a:rPr lang="en-US" dirty="0" smtClean="0"/>
              <a:t>Only </a:t>
            </a:r>
            <a:r>
              <a:rPr lang="en-US" b="1" dirty="0" smtClean="0"/>
              <a:t>essential</a:t>
            </a:r>
            <a:r>
              <a:rPr lang="en-US" dirty="0" smtClean="0"/>
              <a:t> functionality is compiled into the kernel</a:t>
            </a:r>
          </a:p>
          <a:p>
            <a:pPr marL="1203325" lvl="2" indent="-346075"/>
            <a:r>
              <a:rPr lang="en-US" dirty="0" smtClean="0"/>
              <a:t>All other functionality runs in unprivileged user space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Hybrid kernels</a:t>
            </a:r>
          </a:p>
          <a:p>
            <a:pPr marL="1203325" lvl="2" indent="-346075"/>
            <a:r>
              <a:rPr lang="en-US" dirty="0" smtClean="0"/>
              <a:t>Most functionality is compiled into the kernel</a:t>
            </a:r>
          </a:p>
          <a:p>
            <a:pPr marL="1203325" lvl="2" indent="-346075"/>
            <a:r>
              <a:rPr lang="en-US" dirty="0" smtClean="0"/>
              <a:t>Some functions are loaded dynamically</a:t>
            </a:r>
          </a:p>
          <a:p>
            <a:pPr marL="1203325" lvl="2" indent="-346075"/>
            <a:r>
              <a:rPr lang="en-US" dirty="0" smtClean="0"/>
              <a:t>Typically, all functionality runs in kernel-space</a:t>
            </a:r>
          </a:p>
          <a:p>
            <a:pPr marL="1371600" lvl="2" indent="-514350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B9EA5-CE9A-4950-A80C-5ADF06B45BB8}" type="slidenum">
              <a:rPr lang="en-US" smtClean="0"/>
              <a:pPr/>
              <a:t>76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4208059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Monolithic Kernel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B9EA5-CE9A-4950-A80C-5ADF06B45BB8}" type="slidenum">
              <a:rPr lang="en-US" smtClean="0"/>
              <a:pPr/>
              <a:t>77</a:t>
            </a:fld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6211686" y="1333850"/>
            <a:ext cx="2726574" cy="4838008"/>
            <a:chOff x="188422" y="1330036"/>
            <a:chExt cx="2726574" cy="4838008"/>
          </a:xfrm>
        </p:grpSpPr>
        <p:sp>
          <p:nvSpPr>
            <p:cNvPr id="6" name="Rectangle 5"/>
            <p:cNvSpPr/>
            <p:nvPr/>
          </p:nvSpPr>
          <p:spPr>
            <a:xfrm>
              <a:off x="188422" y="1330036"/>
              <a:ext cx="2726574" cy="4838008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881493" y="1417638"/>
              <a:ext cx="134043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u="sng" dirty="0" smtClean="0"/>
                <a:t>User Space</a:t>
              </a:r>
              <a:endParaRPr lang="en-US" sz="2000" u="sng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187037" y="1333850"/>
            <a:ext cx="5881254" cy="4838008"/>
            <a:chOff x="3074324" y="1330036"/>
            <a:chExt cx="5881254" cy="4838008"/>
          </a:xfrm>
        </p:grpSpPr>
        <p:sp>
          <p:nvSpPr>
            <p:cNvPr id="7" name="Rectangle 6"/>
            <p:cNvSpPr/>
            <p:nvPr/>
          </p:nvSpPr>
          <p:spPr>
            <a:xfrm>
              <a:off x="3074324" y="1330036"/>
              <a:ext cx="5881254" cy="4838008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252466" y="1417638"/>
              <a:ext cx="152496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u="sng" dirty="0" smtClean="0"/>
                <a:t>Kernel Space</a:t>
              </a:r>
              <a:endParaRPr lang="en-US" sz="2000" u="sng" dirty="0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338050" y="1884219"/>
            <a:ext cx="5591695" cy="4084320"/>
            <a:chOff x="338050" y="1884219"/>
            <a:chExt cx="5591695" cy="4084320"/>
          </a:xfrm>
        </p:grpSpPr>
        <p:sp>
          <p:nvSpPr>
            <p:cNvPr id="12" name="Cloud 11"/>
            <p:cNvSpPr/>
            <p:nvPr/>
          </p:nvSpPr>
          <p:spPr>
            <a:xfrm>
              <a:off x="338050" y="1884219"/>
              <a:ext cx="5591695" cy="4084320"/>
            </a:xfrm>
            <a:prstGeom prst="clou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1086196" y="3093378"/>
              <a:ext cx="1213658" cy="659476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Memory Manager</a:t>
              </a:r>
              <a:endParaRPr lang="en-US" dirty="0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2581586" y="2909092"/>
              <a:ext cx="1338349" cy="659476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CPU Scheduling</a:t>
              </a:r>
              <a:endParaRPr lang="en-US" dirty="0"/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4169526" y="3026902"/>
              <a:ext cx="1211580" cy="659476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Program Loader</a:t>
              </a:r>
              <a:endParaRPr lang="en-US" dirty="0"/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1086197" y="3973485"/>
              <a:ext cx="1213658" cy="659476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Security Policies</a:t>
              </a:r>
              <a:endParaRPr lang="en-US" dirty="0"/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2576595" y="3801858"/>
              <a:ext cx="1338349" cy="659476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Error Handling</a:t>
              </a:r>
              <a:endParaRPr lang="en-US" dirty="0"/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4169526" y="3889697"/>
              <a:ext cx="1211580" cy="659476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System APIs</a:t>
              </a:r>
              <a:endParaRPr lang="en-US" dirty="0"/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1493521" y="4769804"/>
              <a:ext cx="1213658" cy="659476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Device Drivers</a:t>
              </a:r>
              <a:endParaRPr lang="en-US" dirty="0"/>
            </a:p>
          </p:txBody>
        </p:sp>
        <p:sp>
          <p:nvSpPr>
            <p:cNvPr id="20" name="Rounded Rectangle 19"/>
            <p:cNvSpPr/>
            <p:nvPr/>
          </p:nvSpPr>
          <p:spPr>
            <a:xfrm>
              <a:off x="2901142" y="4622776"/>
              <a:ext cx="1213658" cy="659476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File Systems</a:t>
              </a:r>
              <a:endParaRPr lang="en-US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100350" y="2484122"/>
              <a:ext cx="24295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chemeClr val="bg1"/>
                  </a:solidFill>
                </a:rPr>
                <a:t>Monolithic Kernel Code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2" name="Folded Corner 21"/>
          <p:cNvSpPr/>
          <p:nvPr/>
        </p:nvSpPr>
        <p:spPr>
          <a:xfrm>
            <a:off x="6725514" y="3507311"/>
            <a:ext cx="1788971" cy="764771"/>
          </a:xfrm>
          <a:prstGeom prst="foldedCorner">
            <a:avLst>
              <a:gd name="adj" fmla="val 28261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User Program</a:t>
            </a:r>
            <a:endParaRPr lang="en-US" dirty="0"/>
          </a:p>
        </p:txBody>
      </p:sp>
      <p:sp>
        <p:nvSpPr>
          <p:cNvPr id="23" name="Left-Right Arrow 22"/>
          <p:cNvSpPr/>
          <p:nvPr/>
        </p:nvSpPr>
        <p:spPr>
          <a:xfrm rot="21127209">
            <a:off x="5286871" y="3808050"/>
            <a:ext cx="1495271" cy="501365"/>
          </a:xfrm>
          <a:prstGeom prst="left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756465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Hybrid Kernel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B9EA5-CE9A-4950-A80C-5ADF06B45BB8}" type="slidenum">
              <a:rPr lang="en-US" smtClean="0"/>
              <a:pPr/>
              <a:t>78</a:t>
            </a:fld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6211686" y="1333850"/>
            <a:ext cx="2726574" cy="4838008"/>
            <a:chOff x="188422" y="1330036"/>
            <a:chExt cx="2726574" cy="4838008"/>
          </a:xfrm>
        </p:grpSpPr>
        <p:sp>
          <p:nvSpPr>
            <p:cNvPr id="6" name="Rectangle 5"/>
            <p:cNvSpPr/>
            <p:nvPr/>
          </p:nvSpPr>
          <p:spPr>
            <a:xfrm>
              <a:off x="188422" y="1330036"/>
              <a:ext cx="2726574" cy="4838008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881493" y="1417638"/>
              <a:ext cx="134043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u="sng" dirty="0" smtClean="0"/>
                <a:t>User Space</a:t>
              </a:r>
              <a:endParaRPr lang="en-US" sz="2000" u="sng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187037" y="1333850"/>
            <a:ext cx="5881254" cy="4838008"/>
            <a:chOff x="3074324" y="1330036"/>
            <a:chExt cx="5881254" cy="4838008"/>
          </a:xfrm>
        </p:grpSpPr>
        <p:sp>
          <p:nvSpPr>
            <p:cNvPr id="7" name="Rectangle 6"/>
            <p:cNvSpPr/>
            <p:nvPr/>
          </p:nvSpPr>
          <p:spPr>
            <a:xfrm>
              <a:off x="3074324" y="1330036"/>
              <a:ext cx="5881254" cy="4838008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252466" y="1417638"/>
              <a:ext cx="152496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u="sng" dirty="0" smtClean="0"/>
                <a:t>Kernel Space</a:t>
              </a:r>
              <a:endParaRPr lang="en-US" sz="2000" u="sng" dirty="0"/>
            </a:p>
          </p:txBody>
        </p:sp>
      </p:grpSp>
      <p:sp>
        <p:nvSpPr>
          <p:cNvPr id="12" name="Cloud 11"/>
          <p:cNvSpPr/>
          <p:nvPr/>
        </p:nvSpPr>
        <p:spPr>
          <a:xfrm rot="6413418">
            <a:off x="36557" y="1930693"/>
            <a:ext cx="4156939" cy="3815263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944367" y="2439585"/>
            <a:ext cx="1213658" cy="65947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Memory Manager</a:t>
            </a:r>
            <a:endParaRPr lang="en-US" dirty="0"/>
          </a:p>
        </p:txBody>
      </p:sp>
      <p:sp>
        <p:nvSpPr>
          <p:cNvPr id="14" name="Rounded Rectangle 13"/>
          <p:cNvSpPr/>
          <p:nvPr/>
        </p:nvSpPr>
        <p:spPr>
          <a:xfrm>
            <a:off x="2274535" y="2591793"/>
            <a:ext cx="1338349" cy="65947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CPU Scheduling</a:t>
            </a:r>
            <a:endParaRPr lang="en-US" dirty="0"/>
          </a:p>
        </p:txBody>
      </p:sp>
      <p:sp>
        <p:nvSpPr>
          <p:cNvPr id="15" name="Rounded Rectangle 14"/>
          <p:cNvSpPr/>
          <p:nvPr/>
        </p:nvSpPr>
        <p:spPr>
          <a:xfrm>
            <a:off x="1421463" y="5028152"/>
            <a:ext cx="1211580" cy="65947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Program Loader</a:t>
            </a:r>
            <a:endParaRPr lang="en-US" dirty="0"/>
          </a:p>
        </p:txBody>
      </p:sp>
      <p:sp>
        <p:nvSpPr>
          <p:cNvPr id="16" name="Rounded Rectangle 15"/>
          <p:cNvSpPr/>
          <p:nvPr/>
        </p:nvSpPr>
        <p:spPr>
          <a:xfrm>
            <a:off x="538692" y="3251269"/>
            <a:ext cx="1213658" cy="65947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Security Policies</a:t>
            </a:r>
            <a:endParaRPr lang="en-US" dirty="0"/>
          </a:p>
        </p:txBody>
      </p:sp>
      <p:sp>
        <p:nvSpPr>
          <p:cNvPr id="17" name="Rounded Rectangle 16"/>
          <p:cNvSpPr/>
          <p:nvPr/>
        </p:nvSpPr>
        <p:spPr>
          <a:xfrm>
            <a:off x="1942747" y="3383322"/>
            <a:ext cx="1338349" cy="65947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Error Handling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2220366" y="4229141"/>
            <a:ext cx="1211580" cy="65947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System APIs</a:t>
            </a:r>
            <a:endParaRPr lang="en-US" dirty="0"/>
          </a:p>
        </p:txBody>
      </p:sp>
      <p:sp>
        <p:nvSpPr>
          <p:cNvPr id="20" name="Rounded Rectangle 19"/>
          <p:cNvSpPr/>
          <p:nvPr/>
        </p:nvSpPr>
        <p:spPr>
          <a:xfrm>
            <a:off x="814634" y="4166632"/>
            <a:ext cx="1213658" cy="65947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File Systems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1489893" y="2010519"/>
            <a:ext cx="13362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Kernel Code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4516538" y="2591793"/>
            <a:ext cx="1213658" cy="65947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Device Driver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4129012" y="2094869"/>
            <a:ext cx="1791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Third-Party Code</a:t>
            </a:r>
            <a:endParaRPr lang="en-US" b="1" dirty="0"/>
          </a:p>
        </p:txBody>
      </p:sp>
      <p:sp>
        <p:nvSpPr>
          <p:cNvPr id="24" name="Rounded Rectangle 23"/>
          <p:cNvSpPr/>
          <p:nvPr/>
        </p:nvSpPr>
        <p:spPr>
          <a:xfrm>
            <a:off x="4685585" y="3429537"/>
            <a:ext cx="1213658" cy="65947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Device Driver</a:t>
            </a:r>
            <a:endParaRPr lang="en-US" dirty="0"/>
          </a:p>
        </p:txBody>
      </p:sp>
      <p:sp>
        <p:nvSpPr>
          <p:cNvPr id="25" name="Rounded Rectangle 24"/>
          <p:cNvSpPr/>
          <p:nvPr/>
        </p:nvSpPr>
        <p:spPr>
          <a:xfrm>
            <a:off x="4417973" y="4267281"/>
            <a:ext cx="1213658" cy="65947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File System</a:t>
            </a:r>
            <a:endParaRPr lang="en-US" dirty="0"/>
          </a:p>
        </p:txBody>
      </p:sp>
      <p:sp>
        <p:nvSpPr>
          <p:cNvPr id="26" name="Folded Corner 25"/>
          <p:cNvSpPr/>
          <p:nvPr/>
        </p:nvSpPr>
        <p:spPr>
          <a:xfrm>
            <a:off x="6670095" y="5221198"/>
            <a:ext cx="1788971" cy="764771"/>
          </a:xfrm>
          <a:prstGeom prst="foldedCorner">
            <a:avLst>
              <a:gd name="adj" fmla="val 28261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User Program</a:t>
            </a:r>
            <a:endParaRPr lang="en-US" dirty="0"/>
          </a:p>
        </p:txBody>
      </p:sp>
      <p:sp>
        <p:nvSpPr>
          <p:cNvPr id="28" name="Left-Right Arrow 27"/>
          <p:cNvSpPr/>
          <p:nvPr/>
        </p:nvSpPr>
        <p:spPr>
          <a:xfrm rot="196747">
            <a:off x="3354223" y="4535979"/>
            <a:ext cx="1108798" cy="359362"/>
          </a:xfrm>
          <a:prstGeom prst="left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Left-Right Arrow 29"/>
          <p:cNvSpPr/>
          <p:nvPr/>
        </p:nvSpPr>
        <p:spPr>
          <a:xfrm rot="20190936">
            <a:off x="3327403" y="3961065"/>
            <a:ext cx="1516226" cy="359362"/>
          </a:xfrm>
          <a:prstGeom prst="left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Left-Right Arrow 30"/>
          <p:cNvSpPr/>
          <p:nvPr/>
        </p:nvSpPr>
        <p:spPr>
          <a:xfrm rot="19220255">
            <a:off x="2896379" y="3487291"/>
            <a:ext cx="1919717" cy="359362"/>
          </a:xfrm>
          <a:prstGeom prst="left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Left-Right Arrow 31"/>
          <p:cNvSpPr/>
          <p:nvPr/>
        </p:nvSpPr>
        <p:spPr>
          <a:xfrm rot="593648">
            <a:off x="3076826" y="5054817"/>
            <a:ext cx="3670390" cy="359362"/>
          </a:xfrm>
          <a:prstGeom prst="left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185160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/>
      <p:bldP spid="24" grpId="0" animBg="1"/>
      <p:bldP spid="25" grpId="0" animBg="1"/>
      <p:bldP spid="26" grpId="0" animBg="1"/>
      <p:bldP spid="28" grpId="0" animBg="1"/>
      <p:bldP spid="30" grpId="0" animBg="1"/>
      <p:bldP spid="31" grpId="0" animBg="1"/>
      <p:bldP spid="32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Microkernel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B9EA5-CE9A-4950-A80C-5ADF06B45BB8}" type="slidenum">
              <a:rPr lang="en-US" smtClean="0"/>
              <a:pPr/>
              <a:t>79</a:t>
            </a:fld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4728618" y="1333850"/>
            <a:ext cx="4285444" cy="4838008"/>
            <a:chOff x="188422" y="1330036"/>
            <a:chExt cx="2726574" cy="4838008"/>
          </a:xfrm>
        </p:grpSpPr>
        <p:sp>
          <p:nvSpPr>
            <p:cNvPr id="6" name="Rectangle 5"/>
            <p:cNvSpPr/>
            <p:nvPr/>
          </p:nvSpPr>
          <p:spPr>
            <a:xfrm>
              <a:off x="188422" y="1330036"/>
              <a:ext cx="2726574" cy="4838008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125290" y="1417638"/>
              <a:ext cx="85283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u="sng" dirty="0" smtClean="0"/>
                <a:t>User Space</a:t>
              </a:r>
              <a:endParaRPr lang="en-US" sz="2000" u="sng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187037" y="1333850"/>
            <a:ext cx="4390505" cy="4838008"/>
            <a:chOff x="3074324" y="1330036"/>
            <a:chExt cx="5881254" cy="4838008"/>
          </a:xfrm>
        </p:grpSpPr>
        <p:sp>
          <p:nvSpPr>
            <p:cNvPr id="7" name="Rectangle 6"/>
            <p:cNvSpPr/>
            <p:nvPr/>
          </p:nvSpPr>
          <p:spPr>
            <a:xfrm>
              <a:off x="3074324" y="1330036"/>
              <a:ext cx="5881254" cy="4838008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252466" y="1417638"/>
              <a:ext cx="152496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u="sng" dirty="0" smtClean="0"/>
                <a:t>Kernel Space</a:t>
              </a:r>
              <a:endParaRPr lang="en-US" sz="2000" u="sng" dirty="0"/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1088339" y="1888084"/>
            <a:ext cx="2623323" cy="4156939"/>
            <a:chOff x="232487" y="1589168"/>
            <a:chExt cx="2623323" cy="4156939"/>
          </a:xfrm>
        </p:grpSpPr>
        <p:sp>
          <p:nvSpPr>
            <p:cNvPr id="12" name="Cloud 11"/>
            <p:cNvSpPr/>
            <p:nvPr/>
          </p:nvSpPr>
          <p:spPr>
            <a:xfrm rot="6066423">
              <a:off x="-534321" y="2355976"/>
              <a:ext cx="4156939" cy="2623323"/>
            </a:xfrm>
            <a:prstGeom prst="clou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889695" y="2592960"/>
              <a:ext cx="1213658" cy="659476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Memory Manager</a:t>
              </a:r>
              <a:endParaRPr lang="en-US" dirty="0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827349" y="3386511"/>
              <a:ext cx="1338349" cy="659476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CPU Scheduling</a:t>
              </a:r>
              <a:endParaRPr lang="en-US" dirty="0"/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624545" y="4180062"/>
              <a:ext cx="1743955" cy="659476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Interprocess</a:t>
              </a:r>
              <a:r>
                <a:rPr lang="en-US" dirty="0" smtClean="0"/>
                <a:t> Communication</a:t>
              </a:r>
              <a:endParaRPr lang="en-US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827349" y="2144728"/>
              <a:ext cx="13362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chemeClr val="bg1"/>
                  </a:solidFill>
                </a:rPr>
                <a:t>Kernel Code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5423707" y="2070368"/>
            <a:ext cx="2976175" cy="3773255"/>
            <a:chOff x="5423707" y="2070368"/>
            <a:chExt cx="2976175" cy="3773255"/>
          </a:xfrm>
        </p:grpSpPr>
        <p:sp>
          <p:nvSpPr>
            <p:cNvPr id="18" name="Rounded Rectangle 17"/>
            <p:cNvSpPr/>
            <p:nvPr/>
          </p:nvSpPr>
          <p:spPr>
            <a:xfrm>
              <a:off x="5423707" y="2950548"/>
              <a:ext cx="1349090" cy="659476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Networking Service</a:t>
              </a:r>
              <a:endParaRPr lang="en-US" dirty="0"/>
            </a:p>
          </p:txBody>
        </p:sp>
        <p:sp>
          <p:nvSpPr>
            <p:cNvPr id="20" name="Rounded Rectangle 19"/>
            <p:cNvSpPr/>
            <p:nvPr/>
          </p:nvSpPr>
          <p:spPr>
            <a:xfrm>
              <a:off x="5491423" y="2079350"/>
              <a:ext cx="1213658" cy="659476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File System</a:t>
              </a:r>
              <a:endParaRPr lang="en-US" dirty="0"/>
            </a:p>
          </p:txBody>
        </p:sp>
        <p:sp>
          <p:nvSpPr>
            <p:cNvPr id="22" name="Rounded Rectangle 21"/>
            <p:cNvSpPr/>
            <p:nvPr/>
          </p:nvSpPr>
          <p:spPr>
            <a:xfrm>
              <a:off x="7128046" y="2070368"/>
              <a:ext cx="1213658" cy="659476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Disk Driver</a:t>
              </a:r>
              <a:endParaRPr lang="en-US" dirty="0"/>
            </a:p>
          </p:txBody>
        </p:sp>
        <p:sp>
          <p:nvSpPr>
            <p:cNvPr id="24" name="Rounded Rectangle 23"/>
            <p:cNvSpPr/>
            <p:nvPr/>
          </p:nvSpPr>
          <p:spPr>
            <a:xfrm>
              <a:off x="7069867" y="2950548"/>
              <a:ext cx="1330015" cy="659476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Network Card Driver</a:t>
              </a:r>
              <a:endParaRPr lang="en-US" dirty="0"/>
            </a:p>
          </p:txBody>
        </p:sp>
        <p:sp>
          <p:nvSpPr>
            <p:cNvPr id="26" name="Folded Corner 25"/>
            <p:cNvSpPr/>
            <p:nvPr/>
          </p:nvSpPr>
          <p:spPr>
            <a:xfrm>
              <a:off x="6034521" y="4065275"/>
              <a:ext cx="1788971" cy="764771"/>
            </a:xfrm>
            <a:prstGeom prst="foldedCorner">
              <a:avLst>
                <a:gd name="adj" fmla="val 28261"/>
              </a:avLst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User Program 1</a:t>
              </a:r>
              <a:endParaRPr lang="en-US" dirty="0"/>
            </a:p>
          </p:txBody>
        </p:sp>
        <p:sp>
          <p:nvSpPr>
            <p:cNvPr id="29" name="Folded Corner 28"/>
            <p:cNvSpPr/>
            <p:nvPr/>
          </p:nvSpPr>
          <p:spPr>
            <a:xfrm>
              <a:off x="6034521" y="5078852"/>
              <a:ext cx="1788971" cy="764771"/>
            </a:xfrm>
            <a:prstGeom prst="foldedCorner">
              <a:avLst>
                <a:gd name="adj" fmla="val 28261"/>
              </a:avLst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User Program 2</a:t>
              </a:r>
              <a:endParaRPr lang="en-US" dirty="0"/>
            </a:p>
          </p:txBody>
        </p:sp>
      </p:grpSp>
      <p:sp>
        <p:nvSpPr>
          <p:cNvPr id="28" name="Left-Right Arrow 27"/>
          <p:cNvSpPr/>
          <p:nvPr/>
        </p:nvSpPr>
        <p:spPr>
          <a:xfrm>
            <a:off x="6595815" y="2229407"/>
            <a:ext cx="625175" cy="359362"/>
          </a:xfrm>
          <a:prstGeom prst="left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Left-Right Arrow 29"/>
          <p:cNvSpPr/>
          <p:nvPr/>
        </p:nvSpPr>
        <p:spPr>
          <a:xfrm rot="617148">
            <a:off x="3113001" y="5197521"/>
            <a:ext cx="3005425" cy="359362"/>
          </a:xfrm>
          <a:prstGeom prst="left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Left-Right Arrow 30"/>
          <p:cNvSpPr/>
          <p:nvPr/>
        </p:nvSpPr>
        <p:spPr>
          <a:xfrm rot="19220255">
            <a:off x="2771552" y="3355898"/>
            <a:ext cx="3167493" cy="359362"/>
          </a:xfrm>
          <a:prstGeom prst="left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Left-Right Arrow 31"/>
          <p:cNvSpPr/>
          <p:nvPr/>
        </p:nvSpPr>
        <p:spPr>
          <a:xfrm rot="21430005">
            <a:off x="3106282" y="4524348"/>
            <a:ext cx="3022331" cy="359362"/>
          </a:xfrm>
          <a:prstGeom prst="left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4121601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21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30" grpId="0" animBg="1"/>
      <p:bldP spid="30" grpId="1" animBg="1"/>
      <p:bldP spid="31" grpId="0" animBg="1"/>
      <p:bldP spid="32" grpId="0" animBg="1"/>
      <p:bldP spid="32" grpId="1" animBg="1"/>
      <p:bldP spid="32" grpId="2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34210" y="5724962"/>
            <a:ext cx="2133600" cy="365125"/>
          </a:xfrm>
        </p:spPr>
        <p:txBody>
          <a:bodyPr/>
          <a:lstStyle/>
          <a:p>
            <a:fld id="{283B9EA5-CE9A-4950-A80C-5ADF06B45BB8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4098" name="Picture 2" descr="D:\Classes\5600\assets\board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738" y="111298"/>
            <a:ext cx="7952015" cy="600328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ular Callout 5"/>
          <p:cNvSpPr/>
          <p:nvPr/>
        </p:nvSpPr>
        <p:spPr>
          <a:xfrm>
            <a:off x="2269680" y="111298"/>
            <a:ext cx="2084615" cy="783771"/>
          </a:xfrm>
          <a:prstGeom prst="wedgeRectCallout">
            <a:avLst>
              <a:gd name="adj1" fmla="val -21374"/>
              <a:gd name="adj2" fmla="val 73032"/>
            </a:avLst>
          </a:prstGeom>
          <a:solidFill>
            <a:schemeClr val="accent2"/>
          </a:solidFill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PCI-x16 slots</a:t>
            </a:r>
            <a:endParaRPr lang="en-US" sz="2400" dirty="0"/>
          </a:p>
        </p:txBody>
      </p:sp>
      <p:sp>
        <p:nvSpPr>
          <p:cNvPr id="7" name="Rectangular Callout 6"/>
          <p:cNvSpPr/>
          <p:nvPr/>
        </p:nvSpPr>
        <p:spPr>
          <a:xfrm>
            <a:off x="549738" y="111298"/>
            <a:ext cx="1605645" cy="783771"/>
          </a:xfrm>
          <a:prstGeom prst="wedgeRectCallout">
            <a:avLst>
              <a:gd name="adj1" fmla="val 22016"/>
              <a:gd name="adj2" fmla="val 73032"/>
            </a:avLst>
          </a:prstGeom>
          <a:solidFill>
            <a:schemeClr val="accent2"/>
          </a:solidFill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PCI slot</a:t>
            </a:r>
            <a:endParaRPr lang="en-US" sz="2400" dirty="0"/>
          </a:p>
        </p:txBody>
      </p:sp>
      <p:sp>
        <p:nvSpPr>
          <p:cNvPr id="8" name="Rectangular Callout 7"/>
          <p:cNvSpPr/>
          <p:nvPr/>
        </p:nvSpPr>
        <p:spPr>
          <a:xfrm>
            <a:off x="1216496" y="5926003"/>
            <a:ext cx="1605645" cy="783771"/>
          </a:xfrm>
          <a:prstGeom prst="wedgeRectCallout">
            <a:avLst>
              <a:gd name="adj1" fmla="val 33542"/>
              <a:gd name="adj2" fmla="val -74191"/>
            </a:avLst>
          </a:prstGeom>
          <a:solidFill>
            <a:schemeClr val="accent2"/>
          </a:solidFill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SATA Plugs</a:t>
            </a:r>
            <a:endParaRPr lang="en-US" sz="2400" dirty="0"/>
          </a:p>
        </p:txBody>
      </p:sp>
      <p:sp>
        <p:nvSpPr>
          <p:cNvPr id="9" name="Rectangular Callout 8"/>
          <p:cNvSpPr/>
          <p:nvPr/>
        </p:nvSpPr>
        <p:spPr>
          <a:xfrm>
            <a:off x="990610" y="4108091"/>
            <a:ext cx="1861457" cy="783771"/>
          </a:xfrm>
          <a:prstGeom prst="wedgeRectCallout">
            <a:avLst>
              <a:gd name="adj1" fmla="val 62694"/>
              <a:gd name="adj2" fmla="val 21643"/>
            </a:avLst>
          </a:prstGeom>
          <a:solidFill>
            <a:schemeClr val="accent2"/>
          </a:solidFill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South Bridge</a:t>
            </a:r>
            <a:endParaRPr lang="en-US" sz="2400" dirty="0"/>
          </a:p>
        </p:txBody>
      </p:sp>
      <p:sp>
        <p:nvSpPr>
          <p:cNvPr id="10" name="Rectangular Callout 9"/>
          <p:cNvSpPr/>
          <p:nvPr/>
        </p:nvSpPr>
        <p:spPr>
          <a:xfrm>
            <a:off x="2269679" y="2721052"/>
            <a:ext cx="1861457" cy="783771"/>
          </a:xfrm>
          <a:prstGeom prst="wedgeRectCallout">
            <a:avLst>
              <a:gd name="adj1" fmla="val 63864"/>
              <a:gd name="adj2" fmla="val -32524"/>
            </a:avLst>
          </a:prstGeom>
          <a:solidFill>
            <a:schemeClr val="accent2"/>
          </a:solidFill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North Bridge</a:t>
            </a:r>
            <a:endParaRPr lang="en-US" sz="2400" dirty="0"/>
          </a:p>
        </p:txBody>
      </p:sp>
      <p:sp>
        <p:nvSpPr>
          <p:cNvPr id="11" name="Rectangular Callout 10"/>
          <p:cNvSpPr/>
          <p:nvPr/>
        </p:nvSpPr>
        <p:spPr>
          <a:xfrm>
            <a:off x="582396" y="1419323"/>
            <a:ext cx="1861457" cy="783771"/>
          </a:xfrm>
          <a:prstGeom prst="wedgeRectCallout">
            <a:avLst>
              <a:gd name="adj1" fmla="val -32628"/>
              <a:gd name="adj2" fmla="val 89699"/>
            </a:avLst>
          </a:prstGeom>
          <a:solidFill>
            <a:schemeClr val="accent2"/>
          </a:solidFill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USB Headers</a:t>
            </a:r>
            <a:endParaRPr lang="en-US" sz="2400" dirty="0"/>
          </a:p>
        </p:txBody>
      </p:sp>
      <p:sp>
        <p:nvSpPr>
          <p:cNvPr id="12" name="Rectangular Callout 11"/>
          <p:cNvSpPr/>
          <p:nvPr/>
        </p:nvSpPr>
        <p:spPr>
          <a:xfrm>
            <a:off x="6585877" y="5330808"/>
            <a:ext cx="1861457" cy="783771"/>
          </a:xfrm>
          <a:prstGeom prst="wedgeRectCallout">
            <a:avLst>
              <a:gd name="adj1" fmla="val 6553"/>
              <a:gd name="adj2" fmla="val -104745"/>
            </a:avLst>
          </a:prstGeom>
          <a:solidFill>
            <a:schemeClr val="accent2"/>
          </a:solidFill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RAM Slots</a:t>
            </a:r>
            <a:endParaRPr lang="en-US" sz="2400" dirty="0"/>
          </a:p>
        </p:txBody>
      </p:sp>
      <p:sp>
        <p:nvSpPr>
          <p:cNvPr id="13" name="Rectangular Callout 12"/>
          <p:cNvSpPr/>
          <p:nvPr/>
        </p:nvSpPr>
        <p:spPr>
          <a:xfrm>
            <a:off x="7217239" y="2627273"/>
            <a:ext cx="1861457" cy="783771"/>
          </a:xfrm>
          <a:prstGeom prst="wedgeRectCallout">
            <a:avLst>
              <a:gd name="adj1" fmla="val -72394"/>
              <a:gd name="adj2" fmla="val -20023"/>
            </a:avLst>
          </a:prstGeom>
          <a:solidFill>
            <a:schemeClr val="accent2"/>
          </a:solidFill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CPU socket</a:t>
            </a:r>
            <a:endParaRPr lang="en-US" sz="2400" dirty="0"/>
          </a:p>
        </p:txBody>
      </p:sp>
      <p:sp>
        <p:nvSpPr>
          <p:cNvPr id="14" name="Rectangular Callout 13"/>
          <p:cNvSpPr/>
          <p:nvPr/>
        </p:nvSpPr>
        <p:spPr>
          <a:xfrm>
            <a:off x="4272653" y="5926004"/>
            <a:ext cx="1861457" cy="783771"/>
          </a:xfrm>
          <a:prstGeom prst="wedgeRectCallout">
            <a:avLst>
              <a:gd name="adj1" fmla="val -9236"/>
              <a:gd name="adj2" fmla="val -92245"/>
            </a:avLst>
          </a:prstGeom>
          <a:solidFill>
            <a:schemeClr val="accent2"/>
          </a:solidFill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PATA Connectors</a:t>
            </a:r>
            <a:endParaRPr lang="en-US" sz="2400" dirty="0"/>
          </a:p>
        </p:txBody>
      </p:sp>
    </p:spTree>
    <p:extLst>
      <p:ext uri="{BB962C8B-B14F-4D97-AF65-F5344CB8AC3E}">
        <p14:creationId xmlns="" xmlns:p14="http://schemas.microsoft.com/office/powerpoint/2010/main" val="500628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B9EA5-CE9A-4950-A80C-5ADF06B45BB8}" type="slidenum">
              <a:rPr lang="en-US" smtClean="0"/>
              <a:pPr/>
              <a:t>80</a:t>
            </a:fld>
            <a:endParaRPr lang="en-US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709353" y="4594167"/>
            <a:ext cx="7786254" cy="0"/>
          </a:xfrm>
          <a:prstGeom prst="straightConnector1">
            <a:avLst/>
          </a:prstGeom>
          <a:ln w="762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3313" y="4777047"/>
            <a:ext cx="226280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u="sng" dirty="0" smtClean="0"/>
              <a:t>Microkernels:</a:t>
            </a:r>
          </a:p>
          <a:p>
            <a:pPr algn="ctr"/>
            <a:r>
              <a:rPr lang="en-US" sz="2400" dirty="0" smtClean="0"/>
              <a:t>Small code base,</a:t>
            </a:r>
          </a:p>
          <a:p>
            <a:pPr algn="ctr"/>
            <a:r>
              <a:rPr lang="en-US" sz="2400" dirty="0" smtClean="0"/>
              <a:t>Few features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6341600" y="4777047"/>
            <a:ext cx="267656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u="sng" dirty="0" smtClean="0"/>
              <a:t>Monolithic Kernels:</a:t>
            </a:r>
          </a:p>
          <a:p>
            <a:pPr algn="ctr"/>
            <a:r>
              <a:rPr lang="en-US" sz="2400" dirty="0" smtClean="0"/>
              <a:t>Huge code base,</a:t>
            </a:r>
          </a:p>
          <a:p>
            <a:pPr algn="ctr"/>
            <a:r>
              <a:rPr lang="en-US" sz="2400" dirty="0" smtClean="0"/>
              <a:t>Many features</a:t>
            </a:r>
            <a:endParaRPr 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2922985" y="4777047"/>
            <a:ext cx="335899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u="sng" dirty="0" smtClean="0"/>
              <a:t>Hybrid Kernels:</a:t>
            </a:r>
          </a:p>
          <a:p>
            <a:pPr algn="ctr"/>
            <a:r>
              <a:rPr lang="en-US" sz="2400" dirty="0"/>
              <a:t>P</a:t>
            </a:r>
            <a:r>
              <a:rPr lang="en-US" sz="2400" dirty="0" smtClean="0"/>
              <a:t>retty large code base,</a:t>
            </a:r>
          </a:p>
          <a:p>
            <a:pPr algn="ctr"/>
            <a:r>
              <a:rPr lang="en-US" sz="2400" dirty="0" smtClean="0"/>
              <a:t>Some features delegated</a:t>
            </a:r>
            <a:endParaRPr lang="en-US" sz="2400" dirty="0"/>
          </a:p>
        </p:txBody>
      </p:sp>
      <p:grpSp>
        <p:nvGrpSpPr>
          <p:cNvPr id="19" name="Group 18"/>
          <p:cNvGrpSpPr/>
          <p:nvPr/>
        </p:nvGrpSpPr>
        <p:grpSpPr>
          <a:xfrm>
            <a:off x="6553200" y="892123"/>
            <a:ext cx="2059858" cy="3156155"/>
            <a:chOff x="6553200" y="892123"/>
            <a:chExt cx="2059858" cy="3156155"/>
          </a:xfrm>
        </p:grpSpPr>
        <p:sp>
          <p:nvSpPr>
            <p:cNvPr id="16" name="Rectangular Callout 15"/>
            <p:cNvSpPr/>
            <p:nvPr/>
          </p:nvSpPr>
          <p:spPr>
            <a:xfrm>
              <a:off x="6553200" y="892123"/>
              <a:ext cx="2059858" cy="3156155"/>
            </a:xfrm>
            <a:prstGeom prst="wedgeRectCallout">
              <a:avLst>
                <a:gd name="adj1" fmla="val -8232"/>
                <a:gd name="adj2" fmla="val 63622"/>
              </a:avLst>
            </a:prstGeom>
            <a:no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59639" y="2418521"/>
              <a:ext cx="1259941" cy="1461729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01888" y="1062307"/>
              <a:ext cx="1172978" cy="1140657"/>
            </a:xfrm>
            <a:prstGeom prst="rect">
              <a:avLst/>
            </a:prstGeom>
          </p:spPr>
        </p:pic>
      </p:grpSp>
      <p:grpSp>
        <p:nvGrpSpPr>
          <p:cNvPr id="20" name="Group 19"/>
          <p:cNvGrpSpPr/>
          <p:nvPr/>
        </p:nvGrpSpPr>
        <p:grpSpPr>
          <a:xfrm>
            <a:off x="2966120" y="887543"/>
            <a:ext cx="3193601" cy="3156155"/>
            <a:chOff x="2966120" y="887543"/>
            <a:chExt cx="3193601" cy="3156155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69864" y="2829760"/>
              <a:ext cx="1498424" cy="874081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 l="25688" t="22472" r="26669" b="21688"/>
            <a:stretch/>
          </p:blipFill>
          <p:spPr>
            <a:xfrm>
              <a:off x="2991513" y="2548881"/>
              <a:ext cx="1411525" cy="1230183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23683" y="1152014"/>
              <a:ext cx="1050143" cy="1050143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01749" y="1158421"/>
              <a:ext cx="1050411" cy="1044543"/>
            </a:xfrm>
            <a:prstGeom prst="rect">
              <a:avLst/>
            </a:prstGeom>
          </p:spPr>
        </p:pic>
        <p:sp>
          <p:nvSpPr>
            <p:cNvPr id="17" name="Rectangular Callout 16"/>
            <p:cNvSpPr/>
            <p:nvPr/>
          </p:nvSpPr>
          <p:spPr>
            <a:xfrm>
              <a:off x="2966120" y="887543"/>
              <a:ext cx="3193601" cy="3156155"/>
            </a:xfrm>
            <a:prstGeom prst="wedgeRectCallout">
              <a:avLst>
                <a:gd name="adj1" fmla="val -8232"/>
                <a:gd name="adj2" fmla="val 63622"/>
              </a:avLst>
            </a:prstGeom>
            <a:no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ectangular Callout 17"/>
          <p:cNvSpPr/>
          <p:nvPr/>
        </p:nvSpPr>
        <p:spPr>
          <a:xfrm>
            <a:off x="468070" y="887542"/>
            <a:ext cx="2059858" cy="3156155"/>
          </a:xfrm>
          <a:prstGeom prst="wedgeRectCallout">
            <a:avLst>
              <a:gd name="adj1" fmla="val 8379"/>
              <a:gd name="adj2" fmla="val 62127"/>
            </a:avLst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Research Kernels:</a:t>
            </a:r>
          </a:p>
          <a:p>
            <a:pPr algn="ctr"/>
            <a:r>
              <a:rPr lang="en-US" dirty="0" smtClean="0"/>
              <a:t>Mach</a:t>
            </a:r>
          </a:p>
          <a:p>
            <a:pPr algn="ctr"/>
            <a:r>
              <a:rPr lang="en-US" dirty="0" smtClean="0"/>
              <a:t>L4</a:t>
            </a:r>
          </a:p>
          <a:p>
            <a:pPr algn="ctr"/>
            <a:r>
              <a:rPr lang="en-US" dirty="0" smtClean="0"/>
              <a:t>GNU Hurd</a:t>
            </a:r>
          </a:p>
          <a:p>
            <a:pPr algn="ctr"/>
            <a:endParaRPr lang="en-US" dirty="0"/>
          </a:p>
          <a:p>
            <a:pPr algn="ctr"/>
            <a:r>
              <a:rPr lang="en-US" dirty="0" smtClean="0"/>
              <a:t>Kernels for Embedded System:</a:t>
            </a:r>
          </a:p>
          <a:p>
            <a:pPr algn="ctr"/>
            <a:r>
              <a:rPr lang="en-US" dirty="0" smtClean="0"/>
              <a:t>QNX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055930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Pros/Cons of Monolithic Kernels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56150"/>
          </a:xfrm>
        </p:spPr>
        <p:txBody>
          <a:bodyPr>
            <a:normAutofit/>
          </a:bodyPr>
          <a:lstStyle/>
          <a:p>
            <a:r>
              <a:rPr lang="en-US" dirty="0" smtClean="0"/>
              <a:t>Advantages</a:t>
            </a:r>
          </a:p>
          <a:p>
            <a:pPr lvl="1"/>
            <a:r>
              <a:rPr lang="en-US" dirty="0" smtClean="0"/>
              <a:t>Single code base eases kernel development</a:t>
            </a:r>
          </a:p>
          <a:p>
            <a:pPr lvl="1"/>
            <a:r>
              <a:rPr lang="en-US" dirty="0" smtClean="0"/>
              <a:t>Robust APIs for application developers</a:t>
            </a:r>
          </a:p>
          <a:p>
            <a:pPr lvl="1"/>
            <a:r>
              <a:rPr lang="en-US" dirty="0" smtClean="0"/>
              <a:t>No need to find separate device drivers</a:t>
            </a:r>
          </a:p>
          <a:p>
            <a:pPr lvl="1"/>
            <a:r>
              <a:rPr lang="en-US" dirty="0" smtClean="0"/>
              <a:t>Fast performance due to tight coupling</a:t>
            </a:r>
          </a:p>
          <a:p>
            <a:r>
              <a:rPr lang="en-US" dirty="0" smtClean="0"/>
              <a:t>Disadvantages</a:t>
            </a:r>
          </a:p>
          <a:p>
            <a:pPr lvl="1"/>
            <a:r>
              <a:rPr lang="en-US" dirty="0" smtClean="0"/>
              <a:t>Large code base, hard to check for correctness</a:t>
            </a:r>
          </a:p>
          <a:p>
            <a:pPr lvl="1"/>
            <a:r>
              <a:rPr lang="en-US" dirty="0" smtClean="0"/>
              <a:t>Bugs crash the entire kernel (and thus, the machine)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B9EA5-CE9A-4950-A80C-5ADF06B45BB8}" type="slidenum">
              <a:rPr lang="en-US" smtClean="0"/>
              <a:pPr/>
              <a:t>81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316371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Pros/Cons of Microkernels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2757" y="1457498"/>
            <a:ext cx="8739448" cy="5092931"/>
          </a:xfrm>
        </p:spPr>
        <p:txBody>
          <a:bodyPr>
            <a:normAutofit/>
          </a:bodyPr>
          <a:lstStyle/>
          <a:p>
            <a:r>
              <a:rPr lang="en-US" dirty="0" smtClean="0"/>
              <a:t>Advantages</a:t>
            </a:r>
          </a:p>
          <a:p>
            <a:pPr lvl="1"/>
            <a:r>
              <a:rPr lang="en-US" dirty="0" smtClean="0"/>
              <a:t>Small code base, easy to check for correctness</a:t>
            </a:r>
          </a:p>
          <a:p>
            <a:pPr lvl="2"/>
            <a:r>
              <a:rPr lang="en-US" dirty="0" smtClean="0"/>
              <a:t>Excellent for high-security systems</a:t>
            </a:r>
          </a:p>
          <a:p>
            <a:pPr lvl="1"/>
            <a:r>
              <a:rPr lang="en-US" dirty="0" smtClean="0"/>
              <a:t>Extremely modular and configurable</a:t>
            </a:r>
          </a:p>
          <a:p>
            <a:pPr lvl="2"/>
            <a:r>
              <a:rPr lang="en-US" dirty="0" smtClean="0"/>
              <a:t>Choose only the pieces you need for embedded systems</a:t>
            </a:r>
          </a:p>
          <a:p>
            <a:pPr lvl="2"/>
            <a:r>
              <a:rPr lang="en-US" dirty="0" smtClean="0"/>
              <a:t>Easy to add new functionality (e.g. a new file system)</a:t>
            </a:r>
          </a:p>
          <a:p>
            <a:pPr lvl="1"/>
            <a:r>
              <a:rPr lang="en-US" dirty="0" smtClean="0"/>
              <a:t>Services may crash, but the system will remain stable</a:t>
            </a:r>
          </a:p>
          <a:p>
            <a:r>
              <a:rPr lang="en-US" dirty="0" smtClean="0"/>
              <a:t>Disadvantages</a:t>
            </a:r>
          </a:p>
          <a:p>
            <a:pPr lvl="1"/>
            <a:r>
              <a:rPr lang="en-US" dirty="0" smtClean="0"/>
              <a:t>Performance is slower: many context switches</a:t>
            </a:r>
          </a:p>
          <a:p>
            <a:pPr lvl="1"/>
            <a:r>
              <a:rPr lang="en-US" dirty="0" smtClean="0"/>
              <a:t>No stable APIs, more difficult to write applications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B9EA5-CE9A-4950-A80C-5ADF06B45BB8}" type="slidenum">
              <a:rPr lang="en-US" smtClean="0"/>
              <a:pPr/>
              <a:t>82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872379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-50482"/>
            <a:ext cx="8229600" cy="1143000"/>
          </a:xfrm>
        </p:spPr>
        <p:txBody>
          <a:bodyPr/>
          <a:lstStyle/>
          <a:p>
            <a:r>
              <a:rPr lang="en-US" altLang="zh-CN" dirty="0" err="1" smtClean="0"/>
              <a:t>Huawei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OceanStore</a:t>
            </a:r>
            <a:r>
              <a:rPr lang="en-US" altLang="zh-CN" dirty="0" smtClean="0"/>
              <a:t> 9000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B9EA5-CE9A-4950-A80C-5ADF06B45BB8}" type="slidenum">
              <a:rPr lang="en-US" smtClean="0"/>
              <a:pPr/>
              <a:t>83</a:t>
            </a:fld>
            <a:endParaRPr lang="en-US" dirty="0"/>
          </a:p>
        </p:txBody>
      </p:sp>
      <p:sp>
        <p:nvSpPr>
          <p:cNvPr id="102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7" name="图片 6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78560" y="1191894"/>
            <a:ext cx="6807200" cy="4904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-50482"/>
            <a:ext cx="8229600" cy="1143000"/>
          </a:xfrm>
        </p:spPr>
        <p:txBody>
          <a:bodyPr/>
          <a:lstStyle/>
          <a:p>
            <a:r>
              <a:rPr lang="en-US" altLang="zh-CN" dirty="0" err="1" smtClean="0"/>
              <a:t>Huawei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OceanStore</a:t>
            </a:r>
            <a:r>
              <a:rPr lang="en-US" altLang="zh-CN" dirty="0" smtClean="0"/>
              <a:t> 9000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B9EA5-CE9A-4950-A80C-5ADF06B45BB8}" type="slidenum">
              <a:rPr lang="en-US" smtClean="0"/>
              <a:pPr/>
              <a:t>84</a:t>
            </a:fld>
            <a:endParaRPr lang="en-US" dirty="0"/>
          </a:p>
        </p:txBody>
      </p:sp>
      <p:sp>
        <p:nvSpPr>
          <p:cNvPr id="102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1025" name="Object 1"/>
          <p:cNvGraphicFramePr>
            <a:graphicFrameLocks noChangeAspect="1"/>
          </p:cNvGraphicFramePr>
          <p:nvPr/>
        </p:nvGraphicFramePr>
        <p:xfrm>
          <a:off x="497840" y="794441"/>
          <a:ext cx="4277360" cy="5890839"/>
        </p:xfrm>
        <a:graphic>
          <a:graphicData uri="http://schemas.openxmlformats.org/presentationml/2006/ole">
            <p:oleObj spid="_x0000_s110594" r:id="rId3" imgW="4448153" imgH="6133985" progId="Visio.Drawing.15">
              <p:embed/>
            </p:oleObj>
          </a:graphicData>
        </a:graphic>
      </p:graphicFrame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855557" y="1203498"/>
            <a:ext cx="4288443" cy="5092931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Kernel ?</a:t>
            </a:r>
          </a:p>
          <a:p>
            <a:r>
              <a:rPr lang="en-US" dirty="0" smtClean="0"/>
              <a:t>User space ?</a:t>
            </a: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the Inventors of </a:t>
            </a:r>
            <a:r>
              <a:rPr lang="en-US" altLang="zh-CN" dirty="0" smtClean="0">
                <a:solidFill>
                  <a:srgbClr val="FF0000"/>
                </a:solidFill>
              </a:rPr>
              <a:t>C Language</a:t>
            </a:r>
            <a:r>
              <a:rPr lang="en-US" altLang="zh-CN" dirty="0" smtClean="0"/>
              <a:t> &amp; </a:t>
            </a:r>
            <a:r>
              <a:rPr lang="en-US" altLang="zh-CN" dirty="0" smtClean="0">
                <a:solidFill>
                  <a:srgbClr val="FF0000"/>
                </a:solidFill>
              </a:rPr>
              <a:t>Unix</a:t>
            </a:r>
            <a:r>
              <a:rPr lang="en-US" altLang="zh-CN" dirty="0" smtClean="0"/>
              <a:t>:</a:t>
            </a:r>
            <a:br>
              <a:rPr lang="en-US" altLang="zh-CN" dirty="0" smtClean="0"/>
            </a:b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553200" y="6379500"/>
            <a:ext cx="2133600" cy="365125"/>
          </a:xfrm>
        </p:spPr>
        <p:txBody>
          <a:bodyPr/>
          <a:lstStyle/>
          <a:p>
            <a:fld id="{283B9EA5-CE9A-4950-A80C-5ADF06B45BB8}" type="slidenum">
              <a:rPr lang="en-US" smtClean="0"/>
              <a:pPr/>
              <a:t>85</a:t>
            </a:fld>
            <a:endParaRPr lang="en-US" dirty="0"/>
          </a:p>
        </p:txBody>
      </p:sp>
      <p:sp>
        <p:nvSpPr>
          <p:cNvPr id="9" name="矩形 4"/>
          <p:cNvSpPr>
            <a:spLocks noChangeArrowheads="1"/>
          </p:cNvSpPr>
          <p:nvPr/>
        </p:nvSpPr>
        <p:spPr bwMode="auto">
          <a:xfrm>
            <a:off x="1619250" y="5745163"/>
            <a:ext cx="2435225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2000" dirty="0"/>
              <a:t>Ken Thompson</a:t>
            </a:r>
          </a:p>
          <a:p>
            <a:r>
              <a:rPr lang="zh-CN" altLang="en-US" sz="2000" dirty="0"/>
              <a:t>（</a:t>
            </a:r>
            <a:r>
              <a:rPr lang="en-US" altLang="zh-CN" sz="2000" dirty="0"/>
              <a:t>1943 - </a:t>
            </a:r>
            <a:r>
              <a:rPr lang="zh-CN" altLang="en-US" sz="2000" dirty="0"/>
              <a:t>）</a:t>
            </a:r>
            <a:endParaRPr lang="en-US" altLang="zh-CN" sz="2000" dirty="0"/>
          </a:p>
        </p:txBody>
      </p:sp>
      <p:pic>
        <p:nvPicPr>
          <p:cNvPr id="10" name="Picture 2" descr="丹尼斯·利奇和肯·汤普生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23938" y="1111250"/>
            <a:ext cx="6650037" cy="4613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矩形 6"/>
          <p:cNvSpPr>
            <a:spLocks noChangeArrowheads="1"/>
          </p:cNvSpPr>
          <p:nvPr/>
        </p:nvSpPr>
        <p:spPr bwMode="auto">
          <a:xfrm>
            <a:off x="4787900" y="5805488"/>
            <a:ext cx="2447925" cy="400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2000"/>
              <a:t>Dennis M. Ritchie</a:t>
            </a:r>
            <a:endParaRPr lang="zh-CN" altLang="en-US" sz="2000"/>
          </a:p>
        </p:txBody>
      </p:sp>
      <p:sp>
        <p:nvSpPr>
          <p:cNvPr id="12" name="矩形 7"/>
          <p:cNvSpPr>
            <a:spLocks noChangeArrowheads="1"/>
          </p:cNvSpPr>
          <p:nvPr/>
        </p:nvSpPr>
        <p:spPr bwMode="auto">
          <a:xfrm>
            <a:off x="5148263" y="6237288"/>
            <a:ext cx="1698625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1800"/>
              <a:t>（</a:t>
            </a:r>
            <a:r>
              <a:rPr lang="en-US" altLang="zh-CN" sz="1800"/>
              <a:t>1941-2011</a:t>
            </a:r>
            <a:r>
              <a:rPr lang="zh-CN" altLang="en-US" sz="1800"/>
              <a:t>）</a:t>
            </a: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2986" y="274638"/>
            <a:ext cx="8223813" cy="790233"/>
          </a:xfrm>
        </p:spPr>
        <p:txBody>
          <a:bodyPr/>
          <a:lstStyle/>
          <a:p>
            <a:r>
              <a:rPr lang="en-US" altLang="zh-CN" dirty="0" smtClean="0"/>
              <a:t>Linux History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B9EA5-CE9A-4950-A80C-5ADF06B45BB8}" type="slidenum">
              <a:rPr lang="en-US" smtClean="0"/>
              <a:pPr/>
              <a:t>86</a:t>
            </a:fld>
            <a:endParaRPr lang="en-US" dirty="0"/>
          </a:p>
        </p:txBody>
      </p:sp>
      <p:pic>
        <p:nvPicPr>
          <p:cNvPr id="5" name="Picture 2" descr="File:Unix history.sv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022551" y="847724"/>
            <a:ext cx="7154134" cy="6010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B9EA5-CE9A-4950-A80C-5ADF06B45BB8}" type="slidenum">
              <a:rPr lang="en-US" smtClean="0"/>
              <a:pPr/>
              <a:t>87</a:t>
            </a:fld>
            <a:endParaRPr lang="en-US" dirty="0"/>
          </a:p>
        </p:txBody>
      </p:sp>
      <p:pic>
        <p:nvPicPr>
          <p:cNvPr id="5" name="Picture 2" descr="Diagram showing all the components of Linux for users, the kernel, and hardwar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19547" y="1159402"/>
            <a:ext cx="8673982" cy="5309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Linux Structure</a:t>
            </a:r>
            <a:endParaRPr lang="en-US" dirty="0"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B9EA5-CE9A-4950-A80C-5ADF06B45BB8}" type="slidenum">
              <a:rPr lang="en-US" smtClean="0"/>
              <a:pPr/>
              <a:t>88</a:t>
            </a:fld>
            <a:endParaRPr lang="en-US" dirty="0"/>
          </a:p>
        </p:txBody>
      </p:sp>
      <p:pic>
        <p:nvPicPr>
          <p:cNvPr id="1105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72640" y="558799"/>
            <a:ext cx="4909903" cy="62992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046480" y="-60960"/>
            <a:ext cx="7325360" cy="72136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Windows Kernel </a:t>
            </a:r>
            <a:r>
              <a:rPr lang="en-US" dirty="0" smtClean="0"/>
              <a:t>Structure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B9EA5-CE9A-4950-A80C-5ADF06B45BB8}" type="slidenum">
              <a:rPr lang="en-US" smtClean="0"/>
              <a:pPr/>
              <a:t>89</a:t>
            </a:fld>
            <a:endParaRPr lang="en-US" dirty="0"/>
          </a:p>
        </p:txBody>
      </p:sp>
      <p:pic>
        <p:nvPicPr>
          <p:cNvPr id="5" name="Picture 2" descr="Linux kernel map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599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B9EA5-CE9A-4950-A80C-5ADF06B45BB8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614057" y="2732313"/>
            <a:ext cx="1817915" cy="11865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North/South Bridge</a:t>
            </a:r>
            <a:endParaRPr lang="en-US" sz="2400" dirty="0"/>
          </a:p>
        </p:txBody>
      </p:sp>
      <p:sp>
        <p:nvSpPr>
          <p:cNvPr id="7" name="Rectangle 6"/>
          <p:cNvSpPr/>
          <p:nvPr/>
        </p:nvSpPr>
        <p:spPr>
          <a:xfrm>
            <a:off x="267500" y="2793227"/>
            <a:ext cx="1631258" cy="1064713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Graphics</a:t>
            </a:r>
            <a:endParaRPr lang="en-US" sz="2400" dirty="0"/>
          </a:p>
        </p:txBody>
      </p:sp>
      <p:sp>
        <p:nvSpPr>
          <p:cNvPr id="8" name="Rectangle 7"/>
          <p:cNvSpPr/>
          <p:nvPr/>
        </p:nvSpPr>
        <p:spPr>
          <a:xfrm>
            <a:off x="359229" y="4615546"/>
            <a:ext cx="1447800" cy="944971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Graphics Memory</a:t>
            </a:r>
            <a:endParaRPr lang="en-US" sz="2400" dirty="0"/>
          </a:p>
        </p:txBody>
      </p:sp>
      <p:sp>
        <p:nvSpPr>
          <p:cNvPr id="9" name="Rectangle 8"/>
          <p:cNvSpPr/>
          <p:nvPr/>
        </p:nvSpPr>
        <p:spPr>
          <a:xfrm>
            <a:off x="2513674" y="5936428"/>
            <a:ext cx="922583" cy="602165"/>
          </a:xfrm>
          <a:prstGeom prst="rect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I/O</a:t>
            </a:r>
            <a:endParaRPr lang="en-US" sz="2400" dirty="0"/>
          </a:p>
        </p:txBody>
      </p:sp>
      <p:sp>
        <p:nvSpPr>
          <p:cNvPr id="10" name="Rectangle 9"/>
          <p:cNvSpPr/>
          <p:nvPr/>
        </p:nvSpPr>
        <p:spPr>
          <a:xfrm>
            <a:off x="3598618" y="5936428"/>
            <a:ext cx="922583" cy="602165"/>
          </a:xfrm>
          <a:prstGeom prst="rect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I/O</a:t>
            </a:r>
            <a:endParaRPr lang="en-US" sz="2400" dirty="0"/>
          </a:p>
        </p:txBody>
      </p:sp>
      <p:sp>
        <p:nvSpPr>
          <p:cNvPr id="11" name="Rectangle 10"/>
          <p:cNvSpPr/>
          <p:nvPr/>
        </p:nvSpPr>
        <p:spPr>
          <a:xfrm>
            <a:off x="5768505" y="5936426"/>
            <a:ext cx="922583" cy="602165"/>
          </a:xfrm>
          <a:prstGeom prst="rect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I/O</a:t>
            </a:r>
            <a:endParaRPr lang="en-US" sz="2400" dirty="0"/>
          </a:p>
        </p:txBody>
      </p:sp>
      <p:sp>
        <p:nvSpPr>
          <p:cNvPr id="12" name="Rectangle 11"/>
          <p:cNvSpPr/>
          <p:nvPr/>
        </p:nvSpPr>
        <p:spPr>
          <a:xfrm>
            <a:off x="4685375" y="5773141"/>
            <a:ext cx="922583" cy="6021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smtClean="0">
                <a:solidFill>
                  <a:schemeClr val="tx1"/>
                </a:solidFill>
              </a:rPr>
              <a:t>…</a:t>
            </a:r>
            <a:endParaRPr lang="en-US" sz="4800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691088" y="2629941"/>
            <a:ext cx="2131604" cy="139128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Memory</a:t>
            </a:r>
            <a:endParaRPr lang="en-US" sz="2400" dirty="0"/>
          </a:p>
        </p:txBody>
      </p:sp>
      <p:sp>
        <p:nvSpPr>
          <p:cNvPr id="14" name="Rectangle 13"/>
          <p:cNvSpPr/>
          <p:nvPr/>
        </p:nvSpPr>
        <p:spPr>
          <a:xfrm>
            <a:off x="3705572" y="409255"/>
            <a:ext cx="1631258" cy="1064713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CPU(s)</a:t>
            </a:r>
            <a:endParaRPr lang="en-US" sz="2400" dirty="0"/>
          </a:p>
        </p:txBody>
      </p:sp>
      <p:sp>
        <p:nvSpPr>
          <p:cNvPr id="15" name="Rectangle 14"/>
          <p:cNvSpPr/>
          <p:nvPr/>
        </p:nvSpPr>
        <p:spPr>
          <a:xfrm>
            <a:off x="1343707" y="409253"/>
            <a:ext cx="1631258" cy="1064713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L1, L2, L3 Cache</a:t>
            </a:r>
            <a:endParaRPr lang="en-US" sz="2400" dirty="0"/>
          </a:p>
        </p:txBody>
      </p:sp>
      <p:cxnSp>
        <p:nvCxnSpPr>
          <p:cNvPr id="16" name="Straight Arrow Connector 15"/>
          <p:cNvCxnSpPr>
            <a:stCxn id="14" idx="2"/>
            <a:endCxn id="5" idx="0"/>
          </p:cNvCxnSpPr>
          <p:nvPr/>
        </p:nvCxnSpPr>
        <p:spPr>
          <a:xfrm>
            <a:off x="4521201" y="1473968"/>
            <a:ext cx="1814" cy="1258345"/>
          </a:xfrm>
          <a:prstGeom prst="straightConnector1">
            <a:avLst/>
          </a:prstGeom>
          <a:ln w="76200">
            <a:solidFill>
              <a:schemeClr val="tx2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3" idx="1"/>
            <a:endCxn id="5" idx="3"/>
          </p:cNvCxnSpPr>
          <p:nvPr/>
        </p:nvCxnSpPr>
        <p:spPr>
          <a:xfrm flipH="1">
            <a:off x="5431972" y="3325584"/>
            <a:ext cx="1259116" cy="1"/>
          </a:xfrm>
          <a:prstGeom prst="straightConnector1">
            <a:avLst/>
          </a:prstGeom>
          <a:ln w="76200">
            <a:solidFill>
              <a:schemeClr val="tx2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4" idx="1"/>
            <a:endCxn id="15" idx="3"/>
          </p:cNvCxnSpPr>
          <p:nvPr/>
        </p:nvCxnSpPr>
        <p:spPr>
          <a:xfrm flipH="1" flipV="1">
            <a:off x="2974965" y="941610"/>
            <a:ext cx="730607" cy="2"/>
          </a:xfrm>
          <a:prstGeom prst="straightConnector1">
            <a:avLst/>
          </a:prstGeom>
          <a:ln w="76200">
            <a:solidFill>
              <a:schemeClr val="tx2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5" idx="1"/>
            <a:endCxn id="7" idx="3"/>
          </p:cNvCxnSpPr>
          <p:nvPr/>
        </p:nvCxnSpPr>
        <p:spPr>
          <a:xfrm flipH="1" flipV="1">
            <a:off x="1898758" y="3325584"/>
            <a:ext cx="1715299" cy="1"/>
          </a:xfrm>
          <a:prstGeom prst="straightConnector1">
            <a:avLst/>
          </a:prstGeom>
          <a:ln w="76200">
            <a:solidFill>
              <a:schemeClr val="tx2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8" idx="0"/>
            <a:endCxn id="7" idx="2"/>
          </p:cNvCxnSpPr>
          <p:nvPr/>
        </p:nvCxnSpPr>
        <p:spPr>
          <a:xfrm flipV="1">
            <a:off x="1083129" y="3857940"/>
            <a:ext cx="0" cy="757606"/>
          </a:xfrm>
          <a:prstGeom prst="straightConnector1">
            <a:avLst/>
          </a:prstGeom>
          <a:ln w="76200">
            <a:solidFill>
              <a:schemeClr val="tx2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21" name="Elbow Connector 5120"/>
          <p:cNvCxnSpPr>
            <a:stCxn id="5" idx="2"/>
            <a:endCxn id="9" idx="0"/>
          </p:cNvCxnSpPr>
          <p:nvPr/>
        </p:nvCxnSpPr>
        <p:spPr>
          <a:xfrm rot="5400000">
            <a:off x="2740205" y="4153618"/>
            <a:ext cx="2017572" cy="1548049"/>
          </a:xfrm>
          <a:prstGeom prst="bentConnector3">
            <a:avLst/>
          </a:prstGeom>
          <a:ln w="76200">
            <a:solidFill>
              <a:schemeClr val="tx2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>
            <a:stCxn id="5" idx="2"/>
            <a:endCxn id="10" idx="0"/>
          </p:cNvCxnSpPr>
          <p:nvPr/>
        </p:nvCxnSpPr>
        <p:spPr>
          <a:xfrm rot="5400000">
            <a:off x="3282677" y="4696090"/>
            <a:ext cx="2017572" cy="463105"/>
          </a:xfrm>
          <a:prstGeom prst="bentConnector3">
            <a:avLst/>
          </a:prstGeom>
          <a:ln w="76200">
            <a:solidFill>
              <a:schemeClr val="tx2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Elbow Connector 37"/>
          <p:cNvCxnSpPr>
            <a:stCxn id="5" idx="2"/>
            <a:endCxn id="11" idx="0"/>
          </p:cNvCxnSpPr>
          <p:nvPr/>
        </p:nvCxnSpPr>
        <p:spPr>
          <a:xfrm rot="16200000" flipH="1">
            <a:off x="4367621" y="4074250"/>
            <a:ext cx="2017570" cy="1706782"/>
          </a:xfrm>
          <a:prstGeom prst="bentConnector3">
            <a:avLst/>
          </a:prstGeom>
          <a:ln w="76200">
            <a:solidFill>
              <a:schemeClr val="tx2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ular Callout 40"/>
          <p:cNvSpPr/>
          <p:nvPr/>
        </p:nvSpPr>
        <p:spPr>
          <a:xfrm>
            <a:off x="5952033" y="697261"/>
            <a:ext cx="2522317" cy="1553414"/>
          </a:xfrm>
          <a:prstGeom prst="wedgeRectCallout">
            <a:avLst>
              <a:gd name="adj1" fmla="val -50815"/>
              <a:gd name="adj2" fmla="val 107515"/>
            </a:avLst>
          </a:prstGeom>
          <a:solidFill>
            <a:schemeClr val="accent2"/>
          </a:solidFill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All devices compete for access to memory</a:t>
            </a:r>
            <a:endParaRPr lang="en-US" sz="2400" dirty="0"/>
          </a:p>
        </p:txBody>
      </p:sp>
    </p:spTree>
    <p:extLst>
      <p:ext uri="{BB962C8B-B14F-4D97-AF65-F5344CB8AC3E}">
        <p14:creationId xmlns="" xmlns:p14="http://schemas.microsoft.com/office/powerpoint/2010/main" val="3367922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Linux Kernel Design Principle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B9EA5-CE9A-4950-A80C-5ADF06B45BB8}" type="slidenum">
              <a:rPr lang="en-US" smtClean="0"/>
              <a:pPr/>
              <a:t>90</a:t>
            </a:fld>
            <a:endParaRPr lang="en-US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447555" y="1592481"/>
            <a:ext cx="8360780" cy="48314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Simple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Only one or two levels of code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Layered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Lower levels independent of upper levels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Modular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Core kernel with Dynamically loadable modules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/>
            </a:pPr>
            <a:endParaRPr kumimoji="0" lang="en-US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Linux Kernel Design Principle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B9EA5-CE9A-4950-A80C-5ADF06B45BB8}" type="slidenum">
              <a:rPr lang="en-US" smtClean="0"/>
              <a:pPr/>
              <a:t>91</a:t>
            </a:fld>
            <a:endParaRPr lang="en-US" dirty="0"/>
          </a:p>
        </p:txBody>
      </p:sp>
      <p:sp>
        <p:nvSpPr>
          <p:cNvPr id="5" name="Rectangle 3"/>
          <p:cNvSpPr>
            <a:spLocks noGrp="1" noChangeArrowheads="1"/>
          </p:cNvSpPr>
          <p:nvPr>
            <p:ph idx="1"/>
          </p:nvPr>
        </p:nvSpPr>
        <p:spPr>
          <a:xfrm>
            <a:off x="457199" y="1183500"/>
            <a:ext cx="8432157" cy="5842333"/>
          </a:xfrm>
        </p:spPr>
        <p:txBody>
          <a:bodyPr>
            <a:noAutofit/>
          </a:bodyPr>
          <a:lstStyle/>
          <a:p>
            <a:r>
              <a:rPr lang="en-US" sz="2800" dirty="0" smtClean="0"/>
              <a:t>Policy vs. Mechanism</a:t>
            </a:r>
          </a:p>
          <a:p>
            <a:pPr lvl="1"/>
            <a:r>
              <a:rPr lang="en-US" sz="2400" dirty="0" smtClean="0"/>
              <a:t>Policy: </a:t>
            </a:r>
            <a:r>
              <a:rPr lang="en-US" sz="2400" dirty="0" smtClean="0">
                <a:solidFill>
                  <a:schemeClr val="hlink"/>
                </a:solidFill>
              </a:rPr>
              <a:t>What</a:t>
            </a:r>
            <a:r>
              <a:rPr lang="en-US" sz="2400" dirty="0" smtClean="0"/>
              <a:t> do you want to do?</a:t>
            </a:r>
          </a:p>
          <a:p>
            <a:pPr lvl="1"/>
            <a:r>
              <a:rPr lang="en-US" sz="2400" dirty="0" smtClean="0"/>
              <a:t>Mechanism: </a:t>
            </a:r>
            <a:r>
              <a:rPr lang="en-US" sz="2400" dirty="0" smtClean="0">
                <a:solidFill>
                  <a:schemeClr val="hlink"/>
                </a:solidFill>
              </a:rPr>
              <a:t>How</a:t>
            </a:r>
            <a:r>
              <a:rPr lang="en-US" sz="2400" dirty="0" smtClean="0"/>
              <a:t> are you going to do it?</a:t>
            </a:r>
          </a:p>
          <a:p>
            <a:pPr lvl="1"/>
            <a:r>
              <a:rPr lang="en-US" sz="2400" dirty="0" smtClean="0"/>
              <a:t>Should be separated, since both change </a:t>
            </a:r>
          </a:p>
          <a:p>
            <a:r>
              <a:rPr lang="en-US" sz="2800" dirty="0" smtClean="0"/>
              <a:t>Algorithms used</a:t>
            </a:r>
          </a:p>
          <a:p>
            <a:pPr lvl="1"/>
            <a:r>
              <a:rPr lang="en-US" sz="2400" dirty="0" smtClean="0"/>
              <a:t>Linear, Tree-based, Log Structured, etc…</a:t>
            </a:r>
          </a:p>
          <a:p>
            <a:r>
              <a:rPr lang="en-US" sz="2800" dirty="0" smtClean="0"/>
              <a:t>Event models used</a:t>
            </a:r>
          </a:p>
          <a:p>
            <a:pPr lvl="1"/>
            <a:r>
              <a:rPr lang="en-US" sz="2400" dirty="0" smtClean="0"/>
              <a:t>threads </a:t>
            </a:r>
            <a:r>
              <a:rPr lang="en-US" sz="2400" dirty="0" err="1" smtClean="0"/>
              <a:t>vs</a:t>
            </a:r>
            <a:r>
              <a:rPr lang="en-US" sz="2400" dirty="0" smtClean="0"/>
              <a:t> event loops</a:t>
            </a:r>
          </a:p>
          <a:p>
            <a:r>
              <a:rPr lang="en-US" sz="2800" dirty="0" smtClean="0"/>
              <a:t>System generation/configuration</a:t>
            </a:r>
          </a:p>
          <a:p>
            <a:pPr lvl="1"/>
            <a:r>
              <a:rPr lang="en-US" sz="2400" dirty="0" smtClean="0"/>
              <a:t>How to make generic OS fit on specific hardware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31563"/>
            <a:ext cx="8229600" cy="1143000"/>
          </a:xfrm>
        </p:spPr>
        <p:txBody>
          <a:bodyPr/>
          <a:lstStyle/>
          <a:p>
            <a:r>
              <a:rPr lang="en-US" altLang="zh-CN" dirty="0" smtClean="0"/>
              <a:t>Why the Kernel Is Special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937550"/>
            <a:ext cx="8229600" cy="5920450"/>
          </a:xfrm>
        </p:spPr>
        <p:txBody>
          <a:bodyPr>
            <a:noAutofit/>
          </a:bodyPr>
          <a:lstStyle/>
          <a:p>
            <a:r>
              <a:rPr lang="en-US" altLang="zh-CN" sz="2600" dirty="0" smtClean="0"/>
              <a:t>Debugging the kernel is usually harder than debugging </a:t>
            </a:r>
            <a:r>
              <a:rPr lang="en-US" altLang="zh-CN" sz="2600" dirty="0" err="1" smtClean="0"/>
              <a:t>userland</a:t>
            </a:r>
            <a:r>
              <a:rPr lang="en-US" altLang="zh-CN" sz="2600" dirty="0" smtClean="0"/>
              <a:t> programs.</a:t>
            </a:r>
          </a:p>
          <a:p>
            <a:r>
              <a:rPr lang="en-US" altLang="zh-CN" sz="2600" dirty="0" smtClean="0"/>
              <a:t>Errors in user applications lead to a segmentation fault or a core dump, but kernel errors will take the whole system down. </a:t>
            </a:r>
          </a:p>
          <a:p>
            <a:r>
              <a:rPr lang="en-US" altLang="zh-CN" sz="2600" dirty="0" smtClean="0"/>
              <a:t>It must be taken into account that many architectures on which the kernel runs do not support unaligned memory access without further ado. </a:t>
            </a:r>
          </a:p>
          <a:p>
            <a:r>
              <a:rPr lang="en-US" altLang="zh-CN" sz="2600" dirty="0" smtClean="0"/>
              <a:t>Linux kernel code must be both reentrant and thread-safe. </a:t>
            </a:r>
          </a:p>
          <a:p>
            <a:r>
              <a:rPr lang="en-US" altLang="zh-CN" sz="2600" dirty="0" smtClean="0"/>
              <a:t>Must work both on machines with little and big </a:t>
            </a:r>
            <a:r>
              <a:rPr lang="en-US" altLang="zh-CN" sz="2600" dirty="0" smtClean="0"/>
              <a:t>bendiness.</a:t>
            </a:r>
            <a:endParaRPr lang="en-US" altLang="zh-CN" sz="2600" dirty="0" smtClean="0"/>
          </a:p>
          <a:p>
            <a:r>
              <a:rPr lang="en-US" altLang="zh-CN" sz="2600" dirty="0" smtClean="0"/>
              <a:t> Most architectures do not allow performing floating-point calculations in the kernel</a:t>
            </a:r>
            <a:endParaRPr lang="zh-CN" altLang="en-US" sz="26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B9EA5-CE9A-4950-A80C-5ADF06B45BB8}" type="slidenum">
              <a:rPr lang="en-US" smtClean="0"/>
              <a:pPr/>
              <a:t>92</a:t>
            </a:fld>
            <a:endParaRPr lang="en-US" dirty="0"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Transitions between User and Kernel Mode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B9EA5-CE9A-4950-A80C-5ADF06B45BB8}" type="slidenum">
              <a:rPr lang="en-US" smtClean="0"/>
              <a:pPr/>
              <a:t>93</a:t>
            </a:fld>
            <a:endParaRPr lang="en-US" dirty="0"/>
          </a:p>
        </p:txBody>
      </p:sp>
      <p:pic>
        <p:nvPicPr>
          <p:cNvPr id="1116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25805" y="1816734"/>
            <a:ext cx="7901010" cy="3578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sz="3600" b="1" dirty="0" smtClean="0"/>
              <a:t>kernel reentrant</a:t>
            </a:r>
            <a:br>
              <a:rPr lang="en-US" altLang="zh-CN" sz="3600" b="1" dirty="0" smtClean="0"/>
            </a:br>
            <a:r>
              <a:rPr lang="en-US" altLang="zh-CN" sz="3600" dirty="0" smtClean="0"/>
              <a:t>Interleaving of kernel control paths</a:t>
            </a:r>
            <a:br>
              <a:rPr lang="en-US" altLang="zh-CN" sz="3600" dirty="0" smtClean="0"/>
            </a:br>
            <a:endParaRPr lang="zh-CN" altLang="en-US" sz="3600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B9EA5-CE9A-4950-A80C-5ADF06B45BB8}" type="slidenum">
              <a:rPr lang="en-US" smtClean="0"/>
              <a:pPr/>
              <a:t>94</a:t>
            </a:fld>
            <a:endParaRPr lang="en-US" dirty="0"/>
          </a:p>
        </p:txBody>
      </p:sp>
      <p:pic>
        <p:nvPicPr>
          <p:cNvPr id="1126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5280" y="1287780"/>
            <a:ext cx="8524240" cy="27180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矩形 6"/>
          <p:cNvSpPr/>
          <p:nvPr/>
        </p:nvSpPr>
        <p:spPr>
          <a:xfrm>
            <a:off x="619760" y="4060875"/>
            <a:ext cx="817880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5600" indent="-355600">
              <a:buFont typeface="Arial" pitchFamily="34" charset="0"/>
              <a:buChar char="•"/>
            </a:pPr>
            <a:r>
              <a:rPr lang="en-US" altLang="zh-CN" sz="2400" dirty="0" smtClean="0"/>
              <a:t>A process executing in User Mode invokes a system </a:t>
            </a:r>
            <a:r>
              <a:rPr lang="en-US" altLang="zh-CN" sz="2400" dirty="0" smtClean="0"/>
              <a:t>call</a:t>
            </a:r>
          </a:p>
          <a:p>
            <a:pPr marL="355600" indent="-355600">
              <a:buFont typeface="Arial" pitchFamily="34" charset="0"/>
              <a:buChar char="•"/>
            </a:pPr>
            <a:r>
              <a:rPr lang="en-US" altLang="zh-CN" sz="2400" dirty="0" smtClean="0"/>
              <a:t>The CPU detects an exception—for example, access to a page not present </a:t>
            </a:r>
            <a:r>
              <a:rPr lang="en-US" altLang="zh-CN" sz="2400" dirty="0" smtClean="0"/>
              <a:t>in  RAM</a:t>
            </a:r>
          </a:p>
          <a:p>
            <a:pPr marL="355600" indent="-355600">
              <a:buFont typeface="Arial" pitchFamily="34" charset="0"/>
              <a:buChar char="•"/>
            </a:pPr>
            <a:r>
              <a:rPr lang="en-US" altLang="zh-CN" sz="2400" dirty="0" smtClean="0"/>
              <a:t>A hardware interrupt occurs while the CPU is running a kernel control path </a:t>
            </a:r>
            <a:r>
              <a:rPr lang="en-US" altLang="zh-CN" sz="2400" dirty="0" smtClean="0"/>
              <a:t>with the </a:t>
            </a:r>
            <a:r>
              <a:rPr lang="en-US" altLang="zh-CN" sz="2400" dirty="0" smtClean="0"/>
              <a:t>interrupts </a:t>
            </a:r>
            <a:r>
              <a:rPr lang="en-US" altLang="zh-CN" sz="2400" dirty="0" smtClean="0"/>
              <a:t>enabled</a:t>
            </a:r>
          </a:p>
          <a:p>
            <a:pPr marL="355600" indent="-355600">
              <a:buFont typeface="Arial" pitchFamily="34" charset="0"/>
              <a:buChar char="•"/>
            </a:pPr>
            <a:r>
              <a:rPr lang="en-US" altLang="zh-CN" sz="2400" dirty="0" smtClean="0"/>
              <a:t>An interrupt occurs while the CPU is running with kernel preemption enabled</a:t>
            </a:r>
            <a:endParaRPr lang="zh-CN" altLang="en-US" sz="24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none">
        <a:spAutoFit/>
      </a:bodyPr>
      <a:lstStyle>
        <a:defPPr>
          <a:defRPr sz="2400" dirty="0" smtClean="0"/>
        </a:defPPr>
      </a:lst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70769</TotalTime>
  <Words>4117</Words>
  <Application>Microsoft Office PowerPoint</Application>
  <PresentationFormat>全屏显示(4:3)</PresentationFormat>
  <Paragraphs>1164</Paragraphs>
  <Slides>94</Slides>
  <Notes>2</Notes>
  <HiddenSlides>0</HiddenSlides>
  <MMClips>0</MMClips>
  <ScaleCrop>false</ScaleCrop>
  <HeadingPairs>
    <vt:vector size="6" baseType="variant"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94</vt:i4>
      </vt:variant>
    </vt:vector>
  </HeadingPairs>
  <TitlesOfParts>
    <vt:vector size="96" baseType="lpstr">
      <vt:lpstr>Office Theme</vt:lpstr>
      <vt:lpstr>Visio.Drawing.15</vt:lpstr>
      <vt:lpstr>Linux Kernel</vt:lpstr>
      <vt:lpstr>What is an Operating System?</vt:lpstr>
      <vt:lpstr>幻灯片 3</vt:lpstr>
      <vt:lpstr>Many Different OSes</vt:lpstr>
      <vt:lpstr>Goals for Today</vt:lpstr>
      <vt:lpstr>幻灯片 6</vt:lpstr>
      <vt:lpstr>Basic Computer Architecture</vt:lpstr>
      <vt:lpstr>幻灯片 8</vt:lpstr>
      <vt:lpstr>幻灯片 9</vt:lpstr>
      <vt:lpstr>Basic CPU Layout</vt:lpstr>
      <vt:lpstr>Registers</vt:lpstr>
      <vt:lpstr>Storage Hierarchy</vt:lpstr>
      <vt:lpstr>幻灯片 13</vt:lpstr>
      <vt:lpstr>Future Computing Arch: Nonvolatile Memory 10TB  2017</vt:lpstr>
      <vt:lpstr>x86 Registers (32 bit)</vt:lpstr>
      <vt:lpstr>Register Layout</vt:lpstr>
      <vt:lpstr>x86 Assembly Examples</vt:lpstr>
      <vt:lpstr>Important x86 Instructions</vt:lpstr>
      <vt:lpstr>Typical Memory Layout</vt:lpstr>
      <vt:lpstr>Memory Addressing</vt:lpstr>
      <vt:lpstr>Communicating with Devices</vt:lpstr>
      <vt:lpstr>幻灯片 22</vt:lpstr>
      <vt:lpstr>I/O Ports</vt:lpstr>
      <vt:lpstr>I/O Port Example</vt:lpstr>
      <vt:lpstr>Problem With I/O Ports</vt:lpstr>
      <vt:lpstr>Memory Mapped Devices</vt:lpstr>
      <vt:lpstr>Example Keyboard Controller</vt:lpstr>
      <vt:lpstr>Direct Memory Access (DMA)</vt:lpstr>
      <vt:lpstr>DMA in Action</vt:lpstr>
      <vt:lpstr>Interrupts</vt:lpstr>
      <vt:lpstr>Interrupt Timeline</vt:lpstr>
      <vt:lpstr>Context Switch on CPU</vt:lpstr>
      <vt:lpstr>幻灯片 33</vt:lpstr>
      <vt:lpstr>What Happens After You Push Power?</vt:lpstr>
      <vt:lpstr>Starting the BIOS</vt:lpstr>
      <vt:lpstr>Loading Settings from CMOS</vt:lpstr>
      <vt:lpstr>Initialize Devices</vt:lpstr>
      <vt:lpstr>Bootstrapping</vt:lpstr>
      <vt:lpstr>The Master Boot Record (MBR)</vt:lpstr>
      <vt:lpstr>MBR</vt:lpstr>
      <vt:lpstr>Example Bootloader: GRUB</vt:lpstr>
      <vt:lpstr>幻灯片 42</vt:lpstr>
      <vt:lpstr>幻灯片 43</vt:lpstr>
      <vt:lpstr>How did Bill Gates code Dos in garage  ?</vt:lpstr>
      <vt:lpstr>Goals of Our Simple OS</vt:lpstr>
      <vt:lpstr>Sample Program 1 – Hello World</vt:lpstr>
      <vt:lpstr>Sample Program 1 – Hello World</vt:lpstr>
      <vt:lpstr>Sample Program 2 – Keyboard to Screen</vt:lpstr>
      <vt:lpstr>The x86 Stack</vt:lpstr>
      <vt:lpstr>Function Calls and the Stack</vt:lpstr>
      <vt:lpstr>Function Call Example</vt:lpstr>
      <vt:lpstr>Argument Ordering and Return Values</vt:lpstr>
      <vt:lpstr>Pop Quiz</vt:lpstr>
      <vt:lpstr>A Minimal Operating System</vt:lpstr>
      <vt:lpstr>putchar()</vt:lpstr>
      <vt:lpstr>Using getkey() and putchar()</vt:lpstr>
      <vt:lpstr>Why Do We Care?</vt:lpstr>
      <vt:lpstr>Let’s Build a Basic Shell</vt:lpstr>
      <vt:lpstr>Basic Program Loading</vt:lpstr>
      <vt:lpstr>Example Disk Controller</vt:lpstr>
      <vt:lpstr>Example Disk Controller (cont.)</vt:lpstr>
      <vt:lpstr>Additional OS APIs</vt:lpstr>
      <vt:lpstr>Basic File System</vt:lpstr>
      <vt:lpstr>File System Structures</vt:lpstr>
      <vt:lpstr>Basic Command Line</vt:lpstr>
      <vt:lpstr>Limitations of Our OS</vt:lpstr>
      <vt:lpstr>System Call Interface</vt:lpstr>
      <vt:lpstr>Traps: Software Interrupts</vt:lpstr>
      <vt:lpstr>(Simplified) System Call Example</vt:lpstr>
      <vt:lpstr>CPU Support for System Calls</vt:lpstr>
      <vt:lpstr>Our OS So Far</vt:lpstr>
      <vt:lpstr>Similarities with MS-DOS 1.0</vt:lpstr>
      <vt:lpstr>幻灯片 73</vt:lpstr>
      <vt:lpstr>Towards a Kernel</vt:lpstr>
      <vt:lpstr>Kernel Features</vt:lpstr>
      <vt:lpstr>Architecting Kernels</vt:lpstr>
      <vt:lpstr>Monolithic Kernel</vt:lpstr>
      <vt:lpstr>Hybrid Kernel</vt:lpstr>
      <vt:lpstr>Microkernel</vt:lpstr>
      <vt:lpstr>幻灯片 80</vt:lpstr>
      <vt:lpstr>Pros/Cons of Monolithic Kernels</vt:lpstr>
      <vt:lpstr>Pros/Cons of Microkernels</vt:lpstr>
      <vt:lpstr>Huawei OceanStore 9000</vt:lpstr>
      <vt:lpstr>Huawei OceanStore 9000</vt:lpstr>
      <vt:lpstr>the Inventors of C Language &amp; Unix: </vt:lpstr>
      <vt:lpstr>Linux History</vt:lpstr>
      <vt:lpstr>Linux Structure</vt:lpstr>
      <vt:lpstr>Windows Kernel Structure</vt:lpstr>
      <vt:lpstr>幻灯片 89</vt:lpstr>
      <vt:lpstr>Linux Kernel Design Principle</vt:lpstr>
      <vt:lpstr>Linux Kernel Design Principle</vt:lpstr>
      <vt:lpstr>Why the Kernel Is Special</vt:lpstr>
      <vt:lpstr>Transitions between User and Kernel Mode</vt:lpstr>
      <vt:lpstr>kernel reentrant Interleaving of kernel control paths 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Christo Wilson</dc:creator>
  <cp:lastModifiedBy>duan</cp:lastModifiedBy>
  <cp:revision>1081</cp:revision>
  <cp:lastPrinted>2012-08-22T04:00:45Z</cp:lastPrinted>
  <dcterms:created xsi:type="dcterms:W3CDTF">2012-01-03T02:22:46Z</dcterms:created>
  <dcterms:modified xsi:type="dcterms:W3CDTF">2016-03-01T07:45:04Z</dcterms:modified>
</cp:coreProperties>
</file>